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handoutMasterIdLst>
    <p:handoutMasterId r:id="rId18"/>
  </p:handoutMasterIdLst>
  <p:sldIdLst>
    <p:sldId id="256" r:id="rId2"/>
    <p:sldId id="262" r:id="rId3"/>
    <p:sldId id="263" r:id="rId4"/>
    <p:sldId id="265" r:id="rId5"/>
    <p:sldId id="278" r:id="rId6"/>
    <p:sldId id="276" r:id="rId7"/>
    <p:sldId id="291" r:id="rId8"/>
    <p:sldId id="281" r:id="rId9"/>
    <p:sldId id="309" r:id="rId10"/>
    <p:sldId id="303" r:id="rId11"/>
    <p:sldId id="286" r:id="rId12"/>
    <p:sldId id="292" r:id="rId13"/>
    <p:sldId id="295" r:id="rId14"/>
    <p:sldId id="296" r:id="rId15"/>
    <p:sldId id="260" r:id="rId16"/>
  </p:sldIdLst>
  <p:sldSz cx="9144000" cy="6858000" type="screen4x3"/>
  <p:notesSz cx="7099300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ED8A"/>
    <a:srgbClr val="0000FF"/>
    <a:srgbClr val="FFFFD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8580" autoAdjust="0"/>
    <p:restoredTop sz="82662" autoAdjust="0"/>
  </p:normalViewPr>
  <p:slideViewPr>
    <p:cSldViewPr>
      <p:cViewPr>
        <p:scale>
          <a:sx n="75" d="100"/>
          <a:sy n="75" d="100"/>
        </p:scale>
        <p:origin x="-1518" y="-4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70127B2-2F91-4C82-83E3-1CF3BDA8CC1C}" type="doc">
      <dgm:prSet loTypeId="urn:microsoft.com/office/officeart/2005/8/layout/hList1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de-DE"/>
        </a:p>
      </dgm:t>
    </dgm:pt>
    <dgm:pt modelId="{FBCAC0B3-45EF-42E8-9F52-C9B6106F4164}">
      <dgm:prSet/>
      <dgm:spPr/>
      <dgm:t>
        <a:bodyPr/>
        <a:lstStyle/>
        <a:p>
          <a:pPr rtl="0"/>
          <a:r>
            <a:rPr lang="de-DE" dirty="0" smtClean="0"/>
            <a:t>Fünf </a:t>
          </a:r>
          <a:r>
            <a:rPr lang="de-DE" b="1" dirty="0" smtClean="0"/>
            <a:t>Muster</a:t>
          </a:r>
          <a:r>
            <a:rPr lang="de-DE" dirty="0" smtClean="0"/>
            <a:t> der Angst- und Furchtdarstellung</a:t>
          </a:r>
          <a:endParaRPr lang="de-DE" dirty="0"/>
        </a:p>
      </dgm:t>
    </dgm:pt>
    <dgm:pt modelId="{CFA0E0A8-24B6-48EF-B749-197461AC295D}" type="parTrans" cxnId="{2590BD5C-000C-4286-B0E0-696A4E2FE53B}">
      <dgm:prSet/>
      <dgm:spPr/>
      <dgm:t>
        <a:bodyPr/>
        <a:lstStyle/>
        <a:p>
          <a:endParaRPr lang="de-DE"/>
        </a:p>
      </dgm:t>
    </dgm:pt>
    <dgm:pt modelId="{61C97E3B-35BE-4468-A746-853DC3DE5C15}" type="sibTrans" cxnId="{2590BD5C-000C-4286-B0E0-696A4E2FE53B}">
      <dgm:prSet/>
      <dgm:spPr/>
      <dgm:t>
        <a:bodyPr/>
        <a:lstStyle/>
        <a:p>
          <a:endParaRPr lang="de-DE"/>
        </a:p>
      </dgm:t>
    </dgm:pt>
    <dgm:pt modelId="{9ADF0219-F966-4C1F-9099-3E131123EA72}">
      <dgm:prSet/>
      <dgm:spPr>
        <a:solidFill>
          <a:schemeClr val="tx1">
            <a:alpha val="90000"/>
          </a:schemeClr>
        </a:solidFill>
      </dgm:spPr>
      <dgm:t>
        <a:bodyPr/>
        <a:lstStyle/>
        <a:p>
          <a:pPr rtl="0"/>
          <a:r>
            <a:rPr lang="de-DE" dirty="0" smtClean="0">
              <a:latin typeface="Verdana" pitchFamily="34" charset="0"/>
            </a:rPr>
            <a:t>Angst-Furcht-Transformation</a:t>
          </a:r>
          <a:endParaRPr lang="de-DE" dirty="0">
            <a:latin typeface="Verdana" pitchFamily="34" charset="0"/>
          </a:endParaRPr>
        </a:p>
      </dgm:t>
    </dgm:pt>
    <dgm:pt modelId="{8B470D46-03CA-499B-9309-9488EEE78537}" type="parTrans" cxnId="{17878287-4F47-4C78-9E3A-85441B42272F}">
      <dgm:prSet/>
      <dgm:spPr/>
      <dgm:t>
        <a:bodyPr/>
        <a:lstStyle/>
        <a:p>
          <a:endParaRPr lang="de-DE"/>
        </a:p>
      </dgm:t>
    </dgm:pt>
    <dgm:pt modelId="{E7F29A34-9D18-479A-A33C-E7F8E8697C33}" type="sibTrans" cxnId="{17878287-4F47-4C78-9E3A-85441B42272F}">
      <dgm:prSet/>
      <dgm:spPr/>
      <dgm:t>
        <a:bodyPr/>
        <a:lstStyle/>
        <a:p>
          <a:endParaRPr lang="de-DE"/>
        </a:p>
      </dgm:t>
    </dgm:pt>
    <dgm:pt modelId="{5C39DE00-ED29-4223-8306-6D3277B31BEE}">
      <dgm:prSet/>
      <dgm:spPr>
        <a:solidFill>
          <a:schemeClr val="tx1">
            <a:alpha val="90000"/>
          </a:schemeClr>
        </a:solidFill>
      </dgm:spPr>
      <dgm:t>
        <a:bodyPr/>
        <a:lstStyle/>
        <a:p>
          <a:pPr rtl="0"/>
          <a:r>
            <a:rPr lang="de-DE" dirty="0" smtClean="0">
              <a:latin typeface="Verdana" pitchFamily="34" charset="0"/>
            </a:rPr>
            <a:t>Permanente Bearbeitung</a:t>
          </a:r>
          <a:endParaRPr lang="de-DE" dirty="0">
            <a:latin typeface="Verdana" pitchFamily="34" charset="0"/>
          </a:endParaRPr>
        </a:p>
      </dgm:t>
    </dgm:pt>
    <dgm:pt modelId="{A40603EA-8A1A-4683-80EB-836B10AEEA65}" type="parTrans" cxnId="{0FC65FCA-68F1-4276-AE36-0D6AA120FDA5}">
      <dgm:prSet/>
      <dgm:spPr/>
      <dgm:t>
        <a:bodyPr/>
        <a:lstStyle/>
        <a:p>
          <a:endParaRPr lang="de-DE"/>
        </a:p>
      </dgm:t>
    </dgm:pt>
    <dgm:pt modelId="{4791942B-E90E-42ED-9A44-A60978CB652A}" type="sibTrans" cxnId="{0FC65FCA-68F1-4276-AE36-0D6AA120FDA5}">
      <dgm:prSet/>
      <dgm:spPr/>
      <dgm:t>
        <a:bodyPr/>
        <a:lstStyle/>
        <a:p>
          <a:endParaRPr lang="de-DE"/>
        </a:p>
      </dgm:t>
    </dgm:pt>
    <dgm:pt modelId="{6329C7DF-C265-4012-AAA0-015EB2F9504D}">
      <dgm:prSet/>
      <dgm:spPr>
        <a:solidFill>
          <a:schemeClr val="tx1">
            <a:alpha val="90000"/>
          </a:schemeClr>
        </a:solidFill>
      </dgm:spPr>
      <dgm:t>
        <a:bodyPr/>
        <a:lstStyle/>
        <a:p>
          <a:pPr rtl="0"/>
          <a:r>
            <a:rPr lang="de-DE" dirty="0" smtClean="0">
              <a:latin typeface="Verdana" pitchFamily="34" charset="0"/>
            </a:rPr>
            <a:t>Mutprobe</a:t>
          </a:r>
          <a:endParaRPr lang="de-DE" dirty="0">
            <a:latin typeface="Verdana" pitchFamily="34" charset="0"/>
          </a:endParaRPr>
        </a:p>
      </dgm:t>
    </dgm:pt>
    <dgm:pt modelId="{CD344F2A-4B3C-4C5C-9E62-FA480785B367}" type="parTrans" cxnId="{FD61626E-EDE0-46FB-98B3-340395D83E7B}">
      <dgm:prSet/>
      <dgm:spPr/>
      <dgm:t>
        <a:bodyPr/>
        <a:lstStyle/>
        <a:p>
          <a:endParaRPr lang="de-DE"/>
        </a:p>
      </dgm:t>
    </dgm:pt>
    <dgm:pt modelId="{DDCF67D7-B163-46AC-A461-E622664E666D}" type="sibTrans" cxnId="{FD61626E-EDE0-46FB-98B3-340395D83E7B}">
      <dgm:prSet/>
      <dgm:spPr/>
      <dgm:t>
        <a:bodyPr/>
        <a:lstStyle/>
        <a:p>
          <a:endParaRPr lang="de-DE"/>
        </a:p>
      </dgm:t>
    </dgm:pt>
    <dgm:pt modelId="{2C1B44E6-5620-4465-A899-9397E2E8A5FE}">
      <dgm:prSet/>
      <dgm:spPr>
        <a:solidFill>
          <a:schemeClr val="tx1">
            <a:alpha val="90000"/>
          </a:schemeClr>
        </a:solidFill>
      </dgm:spPr>
      <dgm:t>
        <a:bodyPr/>
        <a:lstStyle/>
        <a:p>
          <a:pPr rtl="0"/>
          <a:r>
            <a:rPr lang="de-DE" dirty="0" smtClean="0">
              <a:latin typeface="Verdana" pitchFamily="34" charset="0"/>
            </a:rPr>
            <a:t>Die Prüfungen einer Heldenreise</a:t>
          </a:r>
          <a:endParaRPr lang="de-DE" dirty="0">
            <a:latin typeface="Verdana" pitchFamily="34" charset="0"/>
          </a:endParaRPr>
        </a:p>
      </dgm:t>
    </dgm:pt>
    <dgm:pt modelId="{D257C050-A4B8-4391-B58A-53D5EDBAE7A3}" type="parTrans" cxnId="{48516CF8-2DBA-43E2-AD59-9153CF8E0438}">
      <dgm:prSet/>
      <dgm:spPr/>
      <dgm:t>
        <a:bodyPr/>
        <a:lstStyle/>
        <a:p>
          <a:endParaRPr lang="de-DE"/>
        </a:p>
      </dgm:t>
    </dgm:pt>
    <dgm:pt modelId="{5C865953-962E-4365-94C7-AE73C9B88F02}" type="sibTrans" cxnId="{48516CF8-2DBA-43E2-AD59-9153CF8E0438}">
      <dgm:prSet/>
      <dgm:spPr/>
      <dgm:t>
        <a:bodyPr/>
        <a:lstStyle/>
        <a:p>
          <a:endParaRPr lang="de-DE"/>
        </a:p>
      </dgm:t>
    </dgm:pt>
    <dgm:pt modelId="{40BE821A-4BC3-4E93-8DB7-E6DB8C4E35AB}">
      <dgm:prSet/>
      <dgm:spPr>
        <a:solidFill>
          <a:schemeClr val="tx1">
            <a:alpha val="90000"/>
          </a:schemeClr>
        </a:solidFill>
      </dgm:spPr>
      <dgm:t>
        <a:bodyPr/>
        <a:lstStyle/>
        <a:p>
          <a:pPr rtl="0"/>
          <a:r>
            <a:rPr lang="de-DE" dirty="0" smtClean="0">
              <a:latin typeface="Verdana" pitchFamily="34" charset="0"/>
            </a:rPr>
            <a:t>Genrespezifische Gegenspieler</a:t>
          </a:r>
          <a:endParaRPr lang="de-DE" dirty="0">
            <a:latin typeface="Verdana" pitchFamily="34" charset="0"/>
          </a:endParaRPr>
        </a:p>
      </dgm:t>
    </dgm:pt>
    <dgm:pt modelId="{A1A00003-270B-4142-8599-5A47D4EB9CE4}" type="parTrans" cxnId="{70C329AF-8022-4CC1-97E1-969EEDF8A39D}">
      <dgm:prSet/>
      <dgm:spPr/>
      <dgm:t>
        <a:bodyPr/>
        <a:lstStyle/>
        <a:p>
          <a:endParaRPr lang="de-DE"/>
        </a:p>
      </dgm:t>
    </dgm:pt>
    <dgm:pt modelId="{A4C48818-6836-44F6-B929-F91048E02C28}" type="sibTrans" cxnId="{70C329AF-8022-4CC1-97E1-969EEDF8A39D}">
      <dgm:prSet/>
      <dgm:spPr/>
      <dgm:t>
        <a:bodyPr/>
        <a:lstStyle/>
        <a:p>
          <a:endParaRPr lang="de-DE"/>
        </a:p>
      </dgm:t>
    </dgm:pt>
    <dgm:pt modelId="{77BFF5B3-2B1E-4DE2-84C2-90EEC63E962A}">
      <dgm:prSet/>
      <dgm:spPr/>
      <dgm:t>
        <a:bodyPr/>
        <a:lstStyle/>
        <a:p>
          <a:pPr rtl="0"/>
          <a:r>
            <a:rPr lang="de-DE" b="1" dirty="0" smtClean="0"/>
            <a:t>Bildungspotenziale</a:t>
          </a:r>
          <a:r>
            <a:rPr lang="de-DE" dirty="0" smtClean="0"/>
            <a:t> der Muster</a:t>
          </a:r>
          <a:endParaRPr lang="de-DE" dirty="0"/>
        </a:p>
      </dgm:t>
    </dgm:pt>
    <dgm:pt modelId="{D14D5BEF-243F-49C0-B8C1-4CBCD42A9C03}" type="parTrans" cxnId="{533D2CA2-E011-4357-A7AD-EB0E47CE03F4}">
      <dgm:prSet/>
      <dgm:spPr/>
      <dgm:t>
        <a:bodyPr/>
        <a:lstStyle/>
        <a:p>
          <a:endParaRPr lang="de-DE"/>
        </a:p>
      </dgm:t>
    </dgm:pt>
    <dgm:pt modelId="{F20E6493-E72C-4A28-86C5-30727CE4D7AC}" type="sibTrans" cxnId="{533D2CA2-E011-4357-A7AD-EB0E47CE03F4}">
      <dgm:prSet/>
      <dgm:spPr/>
      <dgm:t>
        <a:bodyPr/>
        <a:lstStyle/>
        <a:p>
          <a:endParaRPr lang="de-DE"/>
        </a:p>
      </dgm:t>
    </dgm:pt>
    <dgm:pt modelId="{F5D56F37-C4E9-4DE4-B1C5-EFEE81315E10}">
      <dgm:prSet/>
      <dgm:spPr>
        <a:solidFill>
          <a:schemeClr val="tx1">
            <a:alpha val="90000"/>
          </a:schemeClr>
        </a:solidFill>
      </dgm:spPr>
      <dgm:t>
        <a:bodyPr/>
        <a:lstStyle/>
        <a:p>
          <a:pPr rtl="0"/>
          <a:r>
            <a:rPr lang="de-DE" dirty="0" smtClean="0">
              <a:latin typeface="Verdana" pitchFamily="34" charset="0"/>
            </a:rPr>
            <a:t>Wissensbezug</a:t>
          </a:r>
          <a:endParaRPr lang="de-DE" dirty="0">
            <a:latin typeface="Verdana" pitchFamily="34" charset="0"/>
          </a:endParaRPr>
        </a:p>
      </dgm:t>
    </dgm:pt>
    <dgm:pt modelId="{0B61DCAA-4394-4888-9006-54AD5A789C1D}" type="parTrans" cxnId="{1AC3929C-F3B3-4876-9E68-E1AA36CB0BCD}">
      <dgm:prSet/>
      <dgm:spPr/>
      <dgm:t>
        <a:bodyPr/>
        <a:lstStyle/>
        <a:p>
          <a:endParaRPr lang="de-DE"/>
        </a:p>
      </dgm:t>
    </dgm:pt>
    <dgm:pt modelId="{FCEF8859-4FCB-47F6-BD3C-E468D373B914}" type="sibTrans" cxnId="{1AC3929C-F3B3-4876-9E68-E1AA36CB0BCD}">
      <dgm:prSet/>
      <dgm:spPr/>
      <dgm:t>
        <a:bodyPr/>
        <a:lstStyle/>
        <a:p>
          <a:endParaRPr lang="de-DE"/>
        </a:p>
      </dgm:t>
    </dgm:pt>
    <dgm:pt modelId="{48A3CC5E-888D-4338-83DE-32242076943A}">
      <dgm:prSet/>
      <dgm:spPr>
        <a:solidFill>
          <a:schemeClr val="tx1">
            <a:alpha val="90000"/>
          </a:schemeClr>
        </a:solidFill>
      </dgm:spPr>
      <dgm:t>
        <a:bodyPr/>
        <a:lstStyle/>
        <a:p>
          <a:pPr rtl="0"/>
          <a:r>
            <a:rPr lang="de-DE" dirty="0" smtClean="0">
              <a:latin typeface="Verdana" pitchFamily="34" charset="0"/>
            </a:rPr>
            <a:t>Handlungsbezug</a:t>
          </a:r>
          <a:endParaRPr lang="de-DE" dirty="0">
            <a:latin typeface="Verdana" pitchFamily="34" charset="0"/>
          </a:endParaRPr>
        </a:p>
      </dgm:t>
    </dgm:pt>
    <dgm:pt modelId="{A8E2C077-09DB-4573-84A7-21DFE6BDE9A5}" type="parTrans" cxnId="{1A99F945-E2A0-4257-B600-E67452FD3BBF}">
      <dgm:prSet/>
      <dgm:spPr/>
      <dgm:t>
        <a:bodyPr/>
        <a:lstStyle/>
        <a:p>
          <a:endParaRPr lang="de-DE"/>
        </a:p>
      </dgm:t>
    </dgm:pt>
    <dgm:pt modelId="{BAECBB1C-42D6-46B9-9AD8-E1B3AA2877E3}" type="sibTrans" cxnId="{1A99F945-E2A0-4257-B600-E67452FD3BBF}">
      <dgm:prSet/>
      <dgm:spPr/>
      <dgm:t>
        <a:bodyPr/>
        <a:lstStyle/>
        <a:p>
          <a:endParaRPr lang="de-DE"/>
        </a:p>
      </dgm:t>
    </dgm:pt>
    <dgm:pt modelId="{2281D61E-7388-4485-B3C5-8D6F9517CE74}">
      <dgm:prSet/>
      <dgm:spPr>
        <a:solidFill>
          <a:schemeClr val="tx1">
            <a:alpha val="90000"/>
          </a:schemeClr>
        </a:solidFill>
      </dgm:spPr>
      <dgm:t>
        <a:bodyPr/>
        <a:lstStyle/>
        <a:p>
          <a:pPr rtl="0"/>
          <a:r>
            <a:rPr lang="de-DE" dirty="0" smtClean="0">
              <a:latin typeface="Verdana" pitchFamily="34" charset="0"/>
            </a:rPr>
            <a:t>Grenzbezug</a:t>
          </a:r>
          <a:endParaRPr lang="de-DE" dirty="0">
            <a:latin typeface="Verdana" pitchFamily="34" charset="0"/>
          </a:endParaRPr>
        </a:p>
      </dgm:t>
    </dgm:pt>
    <dgm:pt modelId="{036B5A7A-C8C4-42B2-8C1C-8EE12A44102A}" type="parTrans" cxnId="{083CCA39-F080-4414-AF48-CBBA8A3E09A5}">
      <dgm:prSet/>
      <dgm:spPr/>
      <dgm:t>
        <a:bodyPr/>
        <a:lstStyle/>
        <a:p>
          <a:endParaRPr lang="de-DE"/>
        </a:p>
      </dgm:t>
    </dgm:pt>
    <dgm:pt modelId="{80266C50-6B49-409C-831D-7F2B2C69160E}" type="sibTrans" cxnId="{083CCA39-F080-4414-AF48-CBBA8A3E09A5}">
      <dgm:prSet/>
      <dgm:spPr/>
      <dgm:t>
        <a:bodyPr/>
        <a:lstStyle/>
        <a:p>
          <a:endParaRPr lang="de-DE"/>
        </a:p>
      </dgm:t>
    </dgm:pt>
    <dgm:pt modelId="{A030A301-FDCD-4021-BBC0-BC5E9E144874}">
      <dgm:prSet/>
      <dgm:spPr>
        <a:solidFill>
          <a:schemeClr val="tx1">
            <a:alpha val="90000"/>
          </a:schemeClr>
        </a:solidFill>
      </dgm:spPr>
      <dgm:t>
        <a:bodyPr/>
        <a:lstStyle/>
        <a:p>
          <a:pPr rtl="0"/>
          <a:r>
            <a:rPr lang="de-DE" dirty="0" smtClean="0">
              <a:latin typeface="Verdana" pitchFamily="34" charset="0"/>
            </a:rPr>
            <a:t>Biographiebezug</a:t>
          </a:r>
          <a:endParaRPr lang="de-DE" dirty="0">
            <a:latin typeface="Verdana" pitchFamily="34" charset="0"/>
          </a:endParaRPr>
        </a:p>
      </dgm:t>
    </dgm:pt>
    <dgm:pt modelId="{ABF5B86D-35AC-4E87-9C4B-AB8CD0EF0C98}" type="parTrans" cxnId="{CF76857A-F70B-4118-8D7C-464D93F7B218}">
      <dgm:prSet/>
      <dgm:spPr/>
      <dgm:t>
        <a:bodyPr/>
        <a:lstStyle/>
        <a:p>
          <a:endParaRPr lang="de-DE"/>
        </a:p>
      </dgm:t>
    </dgm:pt>
    <dgm:pt modelId="{EBB7D674-B9D7-4D26-9F1A-F33548EA809F}" type="sibTrans" cxnId="{CF76857A-F70B-4118-8D7C-464D93F7B218}">
      <dgm:prSet/>
      <dgm:spPr/>
      <dgm:t>
        <a:bodyPr/>
        <a:lstStyle/>
        <a:p>
          <a:endParaRPr lang="de-DE"/>
        </a:p>
      </dgm:t>
    </dgm:pt>
    <dgm:pt modelId="{3A456DE7-E4F0-4D77-9A8D-699D00745A15}" type="pres">
      <dgm:prSet presAssocID="{570127B2-2F91-4C82-83E3-1CF3BDA8CC1C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de-DE"/>
        </a:p>
      </dgm:t>
    </dgm:pt>
    <dgm:pt modelId="{C3067005-5306-481B-B1DD-7585987C72A2}" type="pres">
      <dgm:prSet presAssocID="{FBCAC0B3-45EF-42E8-9F52-C9B6106F4164}" presName="composite" presStyleCnt="0"/>
      <dgm:spPr/>
    </dgm:pt>
    <dgm:pt modelId="{EEC099DE-8F74-4BD4-B441-BCC4BB983E4D}" type="pres">
      <dgm:prSet presAssocID="{FBCAC0B3-45EF-42E8-9F52-C9B6106F4164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6A560A40-0754-4017-83E4-ABDE29F99C0B}" type="pres">
      <dgm:prSet presAssocID="{FBCAC0B3-45EF-42E8-9F52-C9B6106F4164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310505FC-4343-4842-B837-7BA8A6C3AF3D}" type="pres">
      <dgm:prSet presAssocID="{61C97E3B-35BE-4468-A746-853DC3DE5C15}" presName="space" presStyleCnt="0"/>
      <dgm:spPr/>
    </dgm:pt>
    <dgm:pt modelId="{75F7DAB1-A8A5-4CF0-A1C7-8F6F429A8101}" type="pres">
      <dgm:prSet presAssocID="{77BFF5B3-2B1E-4DE2-84C2-90EEC63E962A}" presName="composite" presStyleCnt="0"/>
      <dgm:spPr/>
    </dgm:pt>
    <dgm:pt modelId="{F7C39336-B79E-4E33-AEE6-60D0D8531BA2}" type="pres">
      <dgm:prSet presAssocID="{77BFF5B3-2B1E-4DE2-84C2-90EEC63E962A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D6ECE55A-A3F2-432F-89D2-161AD1F83621}" type="pres">
      <dgm:prSet presAssocID="{77BFF5B3-2B1E-4DE2-84C2-90EEC63E962A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2590BD5C-000C-4286-B0E0-696A4E2FE53B}" srcId="{570127B2-2F91-4C82-83E3-1CF3BDA8CC1C}" destId="{FBCAC0B3-45EF-42E8-9F52-C9B6106F4164}" srcOrd="0" destOrd="0" parTransId="{CFA0E0A8-24B6-48EF-B749-197461AC295D}" sibTransId="{61C97E3B-35BE-4468-A746-853DC3DE5C15}"/>
    <dgm:cxn modelId="{CF76857A-F70B-4118-8D7C-464D93F7B218}" srcId="{77BFF5B3-2B1E-4DE2-84C2-90EEC63E962A}" destId="{A030A301-FDCD-4021-BBC0-BC5E9E144874}" srcOrd="3" destOrd="0" parTransId="{ABF5B86D-35AC-4E87-9C4B-AB8CD0EF0C98}" sibTransId="{EBB7D674-B9D7-4D26-9F1A-F33548EA809F}"/>
    <dgm:cxn modelId="{48516CF8-2DBA-43E2-AD59-9153CF8E0438}" srcId="{FBCAC0B3-45EF-42E8-9F52-C9B6106F4164}" destId="{2C1B44E6-5620-4465-A899-9397E2E8A5FE}" srcOrd="3" destOrd="0" parTransId="{D257C050-A4B8-4391-B58A-53D5EDBAE7A3}" sibTransId="{5C865953-962E-4365-94C7-AE73C9B88F02}"/>
    <dgm:cxn modelId="{A8C6A911-CDEC-438E-B3EF-DCF4FCCE4C6A}" type="presOf" srcId="{5C39DE00-ED29-4223-8306-6D3277B31BEE}" destId="{6A560A40-0754-4017-83E4-ABDE29F99C0B}" srcOrd="0" destOrd="1" presId="urn:microsoft.com/office/officeart/2005/8/layout/hList1"/>
    <dgm:cxn modelId="{083CCA39-F080-4414-AF48-CBBA8A3E09A5}" srcId="{77BFF5B3-2B1E-4DE2-84C2-90EEC63E962A}" destId="{2281D61E-7388-4485-B3C5-8D6F9517CE74}" srcOrd="2" destOrd="0" parTransId="{036B5A7A-C8C4-42B2-8C1C-8EE12A44102A}" sibTransId="{80266C50-6B49-409C-831D-7F2B2C69160E}"/>
    <dgm:cxn modelId="{1AC3929C-F3B3-4876-9E68-E1AA36CB0BCD}" srcId="{77BFF5B3-2B1E-4DE2-84C2-90EEC63E962A}" destId="{F5D56F37-C4E9-4DE4-B1C5-EFEE81315E10}" srcOrd="0" destOrd="0" parTransId="{0B61DCAA-4394-4888-9006-54AD5A789C1D}" sibTransId="{FCEF8859-4FCB-47F6-BD3C-E468D373B914}"/>
    <dgm:cxn modelId="{F5CA5ECE-819B-472F-A607-92D362056046}" type="presOf" srcId="{2C1B44E6-5620-4465-A899-9397E2E8A5FE}" destId="{6A560A40-0754-4017-83E4-ABDE29F99C0B}" srcOrd="0" destOrd="3" presId="urn:microsoft.com/office/officeart/2005/8/layout/hList1"/>
    <dgm:cxn modelId="{17878287-4F47-4C78-9E3A-85441B42272F}" srcId="{FBCAC0B3-45EF-42E8-9F52-C9B6106F4164}" destId="{9ADF0219-F966-4C1F-9099-3E131123EA72}" srcOrd="0" destOrd="0" parTransId="{8B470D46-03CA-499B-9309-9488EEE78537}" sibTransId="{E7F29A34-9D18-479A-A33C-E7F8E8697C33}"/>
    <dgm:cxn modelId="{9F04EADC-129E-48D9-A929-7FF140472EFC}" type="presOf" srcId="{FBCAC0B3-45EF-42E8-9F52-C9B6106F4164}" destId="{EEC099DE-8F74-4BD4-B441-BCC4BB983E4D}" srcOrd="0" destOrd="0" presId="urn:microsoft.com/office/officeart/2005/8/layout/hList1"/>
    <dgm:cxn modelId="{01CEFFDB-DE33-48E5-BD24-575BB1D2D11F}" type="presOf" srcId="{A030A301-FDCD-4021-BBC0-BC5E9E144874}" destId="{D6ECE55A-A3F2-432F-89D2-161AD1F83621}" srcOrd="0" destOrd="3" presId="urn:microsoft.com/office/officeart/2005/8/layout/hList1"/>
    <dgm:cxn modelId="{CB6B0FBA-922A-4175-8F4B-17E606A4D417}" type="presOf" srcId="{9ADF0219-F966-4C1F-9099-3E131123EA72}" destId="{6A560A40-0754-4017-83E4-ABDE29F99C0B}" srcOrd="0" destOrd="0" presId="urn:microsoft.com/office/officeart/2005/8/layout/hList1"/>
    <dgm:cxn modelId="{3E7DD4C0-6A4C-4686-A872-A2653B1E654E}" type="presOf" srcId="{77BFF5B3-2B1E-4DE2-84C2-90EEC63E962A}" destId="{F7C39336-B79E-4E33-AEE6-60D0D8531BA2}" srcOrd="0" destOrd="0" presId="urn:microsoft.com/office/officeart/2005/8/layout/hList1"/>
    <dgm:cxn modelId="{70C329AF-8022-4CC1-97E1-969EEDF8A39D}" srcId="{FBCAC0B3-45EF-42E8-9F52-C9B6106F4164}" destId="{40BE821A-4BC3-4E93-8DB7-E6DB8C4E35AB}" srcOrd="4" destOrd="0" parTransId="{A1A00003-270B-4142-8599-5A47D4EB9CE4}" sibTransId="{A4C48818-6836-44F6-B929-F91048E02C28}"/>
    <dgm:cxn modelId="{3B319F37-BDC6-4084-A4B6-3B5B89527CCB}" type="presOf" srcId="{48A3CC5E-888D-4338-83DE-32242076943A}" destId="{D6ECE55A-A3F2-432F-89D2-161AD1F83621}" srcOrd="0" destOrd="1" presId="urn:microsoft.com/office/officeart/2005/8/layout/hList1"/>
    <dgm:cxn modelId="{2DA18086-175F-44BA-AFF4-4EBD35D278C3}" type="presOf" srcId="{6329C7DF-C265-4012-AAA0-015EB2F9504D}" destId="{6A560A40-0754-4017-83E4-ABDE29F99C0B}" srcOrd="0" destOrd="2" presId="urn:microsoft.com/office/officeart/2005/8/layout/hList1"/>
    <dgm:cxn modelId="{7F66B466-2EB6-4D31-AFCD-816C73BD9008}" type="presOf" srcId="{40BE821A-4BC3-4E93-8DB7-E6DB8C4E35AB}" destId="{6A560A40-0754-4017-83E4-ABDE29F99C0B}" srcOrd="0" destOrd="4" presId="urn:microsoft.com/office/officeart/2005/8/layout/hList1"/>
    <dgm:cxn modelId="{1A99F945-E2A0-4257-B600-E67452FD3BBF}" srcId="{77BFF5B3-2B1E-4DE2-84C2-90EEC63E962A}" destId="{48A3CC5E-888D-4338-83DE-32242076943A}" srcOrd="1" destOrd="0" parTransId="{A8E2C077-09DB-4573-84A7-21DFE6BDE9A5}" sibTransId="{BAECBB1C-42D6-46B9-9AD8-E1B3AA2877E3}"/>
    <dgm:cxn modelId="{ECA3A0FA-B7E2-4554-8528-FBBC5A005A68}" type="presOf" srcId="{570127B2-2F91-4C82-83E3-1CF3BDA8CC1C}" destId="{3A456DE7-E4F0-4D77-9A8D-699D00745A15}" srcOrd="0" destOrd="0" presId="urn:microsoft.com/office/officeart/2005/8/layout/hList1"/>
    <dgm:cxn modelId="{E4240BDA-C286-4C8D-93BD-9EFBB463C879}" type="presOf" srcId="{2281D61E-7388-4485-B3C5-8D6F9517CE74}" destId="{D6ECE55A-A3F2-432F-89D2-161AD1F83621}" srcOrd="0" destOrd="2" presId="urn:microsoft.com/office/officeart/2005/8/layout/hList1"/>
    <dgm:cxn modelId="{533D2CA2-E011-4357-A7AD-EB0E47CE03F4}" srcId="{570127B2-2F91-4C82-83E3-1CF3BDA8CC1C}" destId="{77BFF5B3-2B1E-4DE2-84C2-90EEC63E962A}" srcOrd="1" destOrd="0" parTransId="{D14D5BEF-243F-49C0-B8C1-4CBCD42A9C03}" sibTransId="{F20E6493-E72C-4A28-86C5-30727CE4D7AC}"/>
    <dgm:cxn modelId="{AFA3CAC3-F290-42D1-9D40-9A660EAE0779}" type="presOf" srcId="{F5D56F37-C4E9-4DE4-B1C5-EFEE81315E10}" destId="{D6ECE55A-A3F2-432F-89D2-161AD1F83621}" srcOrd="0" destOrd="0" presId="urn:microsoft.com/office/officeart/2005/8/layout/hList1"/>
    <dgm:cxn modelId="{0FC65FCA-68F1-4276-AE36-0D6AA120FDA5}" srcId="{FBCAC0B3-45EF-42E8-9F52-C9B6106F4164}" destId="{5C39DE00-ED29-4223-8306-6D3277B31BEE}" srcOrd="1" destOrd="0" parTransId="{A40603EA-8A1A-4683-80EB-836B10AEEA65}" sibTransId="{4791942B-E90E-42ED-9A44-A60978CB652A}"/>
    <dgm:cxn modelId="{FD61626E-EDE0-46FB-98B3-340395D83E7B}" srcId="{FBCAC0B3-45EF-42E8-9F52-C9B6106F4164}" destId="{6329C7DF-C265-4012-AAA0-015EB2F9504D}" srcOrd="2" destOrd="0" parTransId="{CD344F2A-4B3C-4C5C-9E62-FA480785B367}" sibTransId="{DDCF67D7-B163-46AC-A461-E622664E666D}"/>
    <dgm:cxn modelId="{61618F52-367F-4B94-8066-FB6FCFC64BB2}" type="presParOf" srcId="{3A456DE7-E4F0-4D77-9A8D-699D00745A15}" destId="{C3067005-5306-481B-B1DD-7585987C72A2}" srcOrd="0" destOrd="0" presId="urn:microsoft.com/office/officeart/2005/8/layout/hList1"/>
    <dgm:cxn modelId="{1147150D-B4FE-4475-96FB-893DDE28979C}" type="presParOf" srcId="{C3067005-5306-481B-B1DD-7585987C72A2}" destId="{EEC099DE-8F74-4BD4-B441-BCC4BB983E4D}" srcOrd="0" destOrd="0" presId="urn:microsoft.com/office/officeart/2005/8/layout/hList1"/>
    <dgm:cxn modelId="{3FA58A68-9E1B-4FB1-B80A-3772FD297E58}" type="presParOf" srcId="{C3067005-5306-481B-B1DD-7585987C72A2}" destId="{6A560A40-0754-4017-83E4-ABDE29F99C0B}" srcOrd="1" destOrd="0" presId="urn:microsoft.com/office/officeart/2005/8/layout/hList1"/>
    <dgm:cxn modelId="{7C2493F7-05CB-407D-8B60-ED45C38A0BD1}" type="presParOf" srcId="{3A456DE7-E4F0-4D77-9A8D-699D00745A15}" destId="{310505FC-4343-4842-B837-7BA8A6C3AF3D}" srcOrd="1" destOrd="0" presId="urn:microsoft.com/office/officeart/2005/8/layout/hList1"/>
    <dgm:cxn modelId="{1DED352E-54D8-4AC1-8777-C654CF053485}" type="presParOf" srcId="{3A456DE7-E4F0-4D77-9A8D-699D00745A15}" destId="{75F7DAB1-A8A5-4CF0-A1C7-8F6F429A8101}" srcOrd="2" destOrd="0" presId="urn:microsoft.com/office/officeart/2005/8/layout/hList1"/>
    <dgm:cxn modelId="{CB45A41D-26FE-4407-8D58-45788517991A}" type="presParOf" srcId="{75F7DAB1-A8A5-4CF0-A1C7-8F6F429A8101}" destId="{F7C39336-B79E-4E33-AEE6-60D0D8531BA2}" srcOrd="0" destOrd="0" presId="urn:microsoft.com/office/officeart/2005/8/layout/hList1"/>
    <dgm:cxn modelId="{07766653-CBDF-4114-9194-AAD418B17BA6}" type="presParOf" srcId="{75F7DAB1-A8A5-4CF0-A1C7-8F6F429A8101}" destId="{D6ECE55A-A3F2-432F-89D2-161AD1F83621}" srcOrd="1" destOrd="0" presId="urn:microsoft.com/office/officeart/2005/8/layout/hLis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115CE411-E441-4850-94F9-1FBEE7028BA5}" type="datetimeFigureOut">
              <a:rPr lang="de-DE" smtClean="0"/>
              <a:pPr/>
              <a:t>23.09.2008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4F941FAE-666C-4C57-9C30-20B927AFA9E8}" type="slidenum">
              <a:rPr lang="de-DE" smtClean="0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A7A192D9-88E9-46B7-9CB0-B40644A244E0}" type="datetimeFigureOut">
              <a:rPr lang="de-DE" smtClean="0"/>
              <a:pPr/>
              <a:t>23.09.2008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1EBDE078-0777-491D-87D9-8814DF221825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DE078-0777-491D-87D9-8814DF221825}" type="slidenum">
              <a:rPr lang="de-DE" smtClean="0"/>
              <a:pPr/>
              <a:t>1</a:t>
            </a:fld>
            <a:endParaRPr lang="de-DE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DE078-0777-491D-87D9-8814DF221825}" type="slidenum">
              <a:rPr lang="de-DE" smtClean="0"/>
              <a:pPr/>
              <a:t>10</a:t>
            </a:fld>
            <a:endParaRPr lang="de-DE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DE078-0777-491D-87D9-8814DF221825}" type="slidenum">
              <a:rPr lang="de-DE" smtClean="0"/>
              <a:pPr/>
              <a:t>11</a:t>
            </a:fld>
            <a:endParaRPr lang="de-DE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DE078-0777-491D-87D9-8814DF221825}" type="slidenum">
              <a:rPr lang="de-DE" smtClean="0"/>
              <a:pPr/>
              <a:t>12</a:t>
            </a:fld>
            <a:endParaRPr lang="de-DE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DE078-0777-491D-87D9-8814DF221825}" type="slidenum">
              <a:rPr lang="de-DE" smtClean="0"/>
              <a:pPr/>
              <a:t>13</a:t>
            </a:fld>
            <a:endParaRPr lang="de-DE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DE078-0777-491D-87D9-8814DF221825}" type="slidenum">
              <a:rPr lang="de-DE" smtClean="0"/>
              <a:pPr/>
              <a:t>14</a:t>
            </a:fld>
            <a:endParaRPr lang="de-DE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de-DE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DE078-0777-491D-87D9-8814DF221825}" type="slidenum">
              <a:rPr lang="de-DE" smtClean="0"/>
              <a:pPr/>
              <a:t>15</a:t>
            </a:fld>
            <a:endParaRPr lang="de-DE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baseline="0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DE078-0777-491D-87D9-8814DF221825}" type="slidenum">
              <a:rPr lang="de-DE" smtClean="0"/>
              <a:pPr/>
              <a:t>2</a:t>
            </a:fld>
            <a:endParaRPr lang="de-DE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DE078-0777-491D-87D9-8814DF221825}" type="slidenum">
              <a:rPr lang="de-DE" smtClean="0"/>
              <a:pPr/>
              <a:t>3</a:t>
            </a:fld>
            <a:endParaRPr lang="de-DE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DE078-0777-491D-87D9-8814DF221825}" type="slidenum">
              <a:rPr lang="de-DE" smtClean="0"/>
              <a:pPr/>
              <a:t>4</a:t>
            </a:fld>
            <a:endParaRPr lang="de-DE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DE078-0777-491D-87D9-8814DF221825}" type="slidenum">
              <a:rPr lang="de-DE" smtClean="0"/>
              <a:pPr/>
              <a:t>5</a:t>
            </a:fld>
            <a:endParaRPr lang="de-DE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DE078-0777-491D-87D9-8814DF221825}" type="slidenum">
              <a:rPr lang="de-DE" smtClean="0"/>
              <a:pPr/>
              <a:t>6</a:t>
            </a:fld>
            <a:endParaRPr lang="de-DE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DE078-0777-491D-87D9-8814DF221825}" type="slidenum">
              <a:rPr lang="de-DE" smtClean="0"/>
              <a:pPr/>
              <a:t>7</a:t>
            </a:fld>
            <a:endParaRPr lang="de-DE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DE078-0777-491D-87D9-8814DF221825}" type="slidenum">
              <a:rPr lang="de-DE" smtClean="0"/>
              <a:pPr/>
              <a:t>8</a:t>
            </a:fld>
            <a:endParaRPr lang="de-DE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BDE078-0777-491D-87D9-8814DF221825}" type="slidenum">
              <a:rPr lang="de-DE" smtClean="0"/>
              <a:pPr/>
              <a:t>9</a:t>
            </a:fld>
            <a:endParaRPr lang="de-DE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Rechteck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hteck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hteck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2" name="Rechteck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none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de-DE" dirty="0" smtClean="0"/>
              <a:t>Titelmasterformat durch Klicken bearbeiten</a:t>
            </a:r>
            <a:endParaRPr kumimoji="0" lang="en-US" dirty="0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Abgerundetes Rechteck 8"/>
          <p:cNvSpPr/>
          <p:nvPr userDrawn="1"/>
        </p:nvSpPr>
        <p:spPr>
          <a:xfrm>
            <a:off x="0" y="-428652"/>
            <a:ext cx="9144000" cy="1214446"/>
          </a:xfrm>
          <a:prstGeom prst="roundRect">
            <a:avLst/>
          </a:prstGeom>
          <a:solidFill>
            <a:schemeClr val="bg2">
              <a:lumMod val="60000"/>
              <a:lumOff val="40000"/>
              <a:alpha val="23000"/>
            </a:schemeClr>
          </a:solidFill>
          <a:ln>
            <a:noFill/>
          </a:ln>
          <a:effectLst>
            <a:glow rad="228600">
              <a:schemeClr val="accent6">
                <a:lumMod val="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5720" y="142852"/>
            <a:ext cx="8401080" cy="642942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 b="1">
                <a:solidFill>
                  <a:srgbClr val="FAED8A"/>
                </a:solidFill>
              </a:defRPr>
            </a:lvl1pPr>
            <a:extLst/>
          </a:lstStyle>
          <a:p>
            <a:r>
              <a:rPr kumimoji="0" lang="de-DE" dirty="0" smtClean="0"/>
              <a:t>Titelmasterformat durch Klicken bearbeiten</a:t>
            </a:r>
            <a:endParaRPr kumimoji="0" lang="en-US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158" y="928670"/>
            <a:ext cx="8329642" cy="5214974"/>
          </a:xfrm>
        </p:spPr>
        <p:txBody>
          <a:bodyPr/>
          <a:lstStyle>
            <a:lvl2pPr>
              <a:buFont typeface="Wingdings" pitchFamily="2" charset="2"/>
              <a:buChar char="§"/>
              <a:defRPr/>
            </a:lvl2pPr>
            <a:extLst/>
          </a:lstStyle>
          <a:p>
            <a:pPr lvl="0" eaLnBrk="1" latinLnBrk="0" hangingPunct="1"/>
            <a:r>
              <a:rPr lang="de-DE" dirty="0" smtClean="0"/>
              <a:t>Textmasterformate durch Klicken bearbeiten</a:t>
            </a:r>
          </a:p>
          <a:p>
            <a:pPr lvl="1" eaLnBrk="1" latinLnBrk="0" hangingPunct="1"/>
            <a:r>
              <a:rPr lang="de-DE" dirty="0" smtClean="0"/>
              <a:t>Zweite Ebene</a:t>
            </a:r>
          </a:p>
          <a:p>
            <a:pPr lvl="2" eaLnBrk="1" latinLnBrk="0" hangingPunct="1"/>
            <a:r>
              <a:rPr lang="de-DE" dirty="0" smtClean="0"/>
              <a:t>Dritte Ebene</a:t>
            </a:r>
          </a:p>
          <a:p>
            <a:pPr lvl="3" eaLnBrk="1" latinLnBrk="0" hangingPunct="1"/>
            <a:r>
              <a:rPr lang="de-DE" dirty="0" smtClean="0"/>
              <a:t>Vierte Ebene</a:t>
            </a:r>
          </a:p>
          <a:p>
            <a:pPr lvl="4" eaLnBrk="1" latinLnBrk="0" hangingPunct="1"/>
            <a:r>
              <a:rPr lang="de-DE" dirty="0" smtClean="0"/>
              <a:t>Fünfte Ebene</a:t>
            </a:r>
            <a:endParaRPr kumimoji="0" lang="en-US" dirty="0"/>
          </a:p>
        </p:txBody>
      </p:sp>
      <p:sp>
        <p:nvSpPr>
          <p:cNvPr id="5" name="Abgerundetes Rechteck 4"/>
          <p:cNvSpPr/>
          <p:nvPr userDrawn="1"/>
        </p:nvSpPr>
        <p:spPr>
          <a:xfrm>
            <a:off x="2000232" y="6429396"/>
            <a:ext cx="1928826" cy="28575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0" dirty="0" smtClean="0">
                <a:latin typeface="Verdana" pitchFamily="34" charset="0"/>
              </a:rPr>
              <a:t>Fragestellung</a:t>
            </a:r>
            <a:endParaRPr lang="de-DE" sz="1600" b="0" dirty="0">
              <a:latin typeface="Verdana" pitchFamily="34" charset="0"/>
            </a:endParaRPr>
          </a:p>
        </p:txBody>
      </p:sp>
      <p:sp>
        <p:nvSpPr>
          <p:cNvPr id="6" name="Abgerundetes Rechteck 5"/>
          <p:cNvSpPr/>
          <p:nvPr userDrawn="1"/>
        </p:nvSpPr>
        <p:spPr>
          <a:xfrm>
            <a:off x="4071934" y="6429396"/>
            <a:ext cx="1357322" cy="28575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0" dirty="0" smtClean="0">
                <a:latin typeface="Verdana" pitchFamily="34" charset="0"/>
              </a:rPr>
              <a:t>Methodik</a:t>
            </a:r>
            <a:endParaRPr lang="de-DE" sz="1600" b="0" dirty="0">
              <a:latin typeface="Verdana" pitchFamily="34" charset="0"/>
            </a:endParaRPr>
          </a:p>
        </p:txBody>
      </p:sp>
      <p:sp>
        <p:nvSpPr>
          <p:cNvPr id="7" name="Abgerundetes Rechteck 6"/>
          <p:cNvSpPr/>
          <p:nvPr userDrawn="1"/>
        </p:nvSpPr>
        <p:spPr>
          <a:xfrm>
            <a:off x="5572132" y="6429396"/>
            <a:ext cx="1571636" cy="28575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0" dirty="0" smtClean="0">
                <a:latin typeface="Verdana" pitchFamily="34" charset="0"/>
              </a:rPr>
              <a:t>Ergebnisse</a:t>
            </a:r>
            <a:endParaRPr lang="de-DE" sz="1600" b="0" dirty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hteck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hteck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hteck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hteck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elplatzhalter 21"/>
          <p:cNvSpPr>
            <a:spLocks noGrp="1"/>
          </p:cNvSpPr>
          <p:nvPr>
            <p:ph type="title"/>
          </p:nvPr>
        </p:nvSpPr>
        <p:spPr>
          <a:xfrm>
            <a:off x="285720" y="285728"/>
            <a:ext cx="8401080" cy="642942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de-DE" dirty="0" smtClean="0"/>
              <a:t>Titelmasterformat durch Klicken bearbeiten</a:t>
            </a:r>
            <a:endParaRPr kumimoji="0" lang="en-US" dirty="0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357158" y="1214422"/>
            <a:ext cx="8329642" cy="4929222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de-DE" dirty="0" smtClean="0"/>
              <a:t>Textmasterformate durch Klicken bearbeiten</a:t>
            </a:r>
          </a:p>
          <a:p>
            <a:pPr lvl="1" eaLnBrk="1" latinLnBrk="0" hangingPunct="1"/>
            <a:r>
              <a:rPr kumimoji="0" lang="de-DE" dirty="0" smtClean="0"/>
              <a:t>Zweite Ebene</a:t>
            </a:r>
          </a:p>
          <a:p>
            <a:pPr lvl="2" eaLnBrk="1" latinLnBrk="0" hangingPunct="1"/>
            <a:r>
              <a:rPr kumimoji="0" lang="de-DE" dirty="0" smtClean="0"/>
              <a:t>Dritte Ebene</a:t>
            </a:r>
          </a:p>
          <a:p>
            <a:pPr lvl="3" eaLnBrk="1" latinLnBrk="0" hangingPunct="1"/>
            <a:r>
              <a:rPr kumimoji="0" lang="de-DE" dirty="0" smtClean="0"/>
              <a:t>Vierte Ebene</a:t>
            </a:r>
          </a:p>
          <a:p>
            <a:pPr lvl="4" eaLnBrk="1" latinLnBrk="0" hangingPunct="1"/>
            <a:r>
              <a:rPr kumimoji="0" lang="de-DE" dirty="0" smtClean="0"/>
              <a:t>Fünfte Ebene</a:t>
            </a:r>
            <a:endParaRPr kumimoji="0" lang="en-US" dirty="0"/>
          </a:p>
        </p:txBody>
      </p:sp>
      <p:cxnSp>
        <p:nvCxnSpPr>
          <p:cNvPr id="11" name="Gerade Verbindung 10"/>
          <p:cNvCxnSpPr/>
          <p:nvPr userDrawn="1"/>
        </p:nvCxnSpPr>
        <p:spPr>
          <a:xfrm>
            <a:off x="142844" y="6284932"/>
            <a:ext cx="8786874" cy="1588"/>
          </a:xfrm>
          <a:prstGeom prst="line">
            <a:avLst/>
          </a:prstGeom>
          <a:ln w="6350">
            <a:solidFill>
              <a:schemeClr val="bg2">
                <a:lumMod val="20000"/>
                <a:lumOff val="80000"/>
              </a:schemeClr>
            </a:solidFill>
            <a:prstDash val="solid"/>
          </a:ln>
          <a:effectLst>
            <a:glow rad="63500">
              <a:schemeClr val="accent6">
                <a:satMod val="175000"/>
                <a:alpha val="4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200" kern="1200" spc="-100" baseline="0">
          <a:solidFill>
            <a:schemeClr val="tx2">
              <a:satMod val="200000"/>
            </a:schemeClr>
          </a:solidFill>
          <a:latin typeface="Arial" pitchFamily="34" charset="0"/>
          <a:ea typeface="+mj-ea"/>
          <a:cs typeface="Arial" pitchFamily="34" charset="0"/>
        </a:defRPr>
      </a:lvl1pPr>
      <a:extLst/>
    </p:titleStyle>
    <p:bodyStyle>
      <a:lvl1pPr marL="411480" indent="-342900" algn="l" rtl="0" eaLnBrk="1" latinLnBrk="0" hangingPunct="1">
        <a:lnSpc>
          <a:spcPct val="150000"/>
        </a:lnSpc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Verdana" pitchFamily="34" charset="0"/>
          <a:ea typeface="+mn-ea"/>
          <a:cs typeface="+mn-cs"/>
        </a:defRPr>
      </a:lvl1pPr>
      <a:lvl2pPr marL="740664" indent="-285750" algn="l" rtl="0" eaLnBrk="1" latinLnBrk="0" hangingPunct="1">
        <a:lnSpc>
          <a:spcPct val="150000"/>
        </a:lnSpc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Verdana" pitchFamily="34" charset="0"/>
          <a:ea typeface="+mn-ea"/>
          <a:cs typeface="+mn-cs"/>
        </a:defRPr>
      </a:lvl2pPr>
      <a:lvl3pPr marL="996696" indent="-228600" algn="l" rtl="0" eaLnBrk="1" latinLnBrk="0" hangingPunct="1">
        <a:lnSpc>
          <a:spcPct val="150000"/>
        </a:lnSpc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Verdana" pitchFamily="34" charset="0"/>
          <a:ea typeface="+mn-ea"/>
          <a:cs typeface="+mn-cs"/>
        </a:defRPr>
      </a:lvl3pPr>
      <a:lvl4pPr marL="1261872" indent="-228600" algn="l" rtl="0" eaLnBrk="1" latinLnBrk="0" hangingPunct="1">
        <a:lnSpc>
          <a:spcPct val="150000"/>
        </a:lnSpc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Verdana" pitchFamily="34" charset="0"/>
          <a:ea typeface="+mn-ea"/>
          <a:cs typeface="+mn-cs"/>
        </a:defRPr>
      </a:lvl4pPr>
      <a:lvl5pPr marL="1481328" indent="-210312" algn="l" rtl="0" eaLnBrk="1" latinLnBrk="0" hangingPunct="1">
        <a:lnSpc>
          <a:spcPct val="15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Verdana" pitchFamily="34" charset="0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386026" y="4880616"/>
            <a:ext cx="6615130" cy="1571636"/>
          </a:xfrm>
          <a:effectLst/>
        </p:spPr>
        <p:txBody>
          <a:bodyPr/>
          <a:lstStyle/>
          <a:p>
            <a:r>
              <a:rPr lang="de-DE" dirty="0" smtClean="0">
                <a:solidFill>
                  <a:srgbClr val="FAED8A"/>
                </a:solidFill>
              </a:rPr>
              <a:t>Die Darstellung von Angst </a:t>
            </a:r>
            <a:br>
              <a:rPr lang="de-DE" dirty="0" smtClean="0">
                <a:solidFill>
                  <a:srgbClr val="FAED8A"/>
                </a:solidFill>
              </a:rPr>
            </a:br>
            <a:r>
              <a:rPr lang="de-DE" dirty="0" smtClean="0">
                <a:solidFill>
                  <a:srgbClr val="FAED8A"/>
                </a:solidFill>
              </a:rPr>
              <a:t>und Furcht im Kinderfilm</a:t>
            </a:r>
            <a:endParaRPr lang="de-DE" dirty="0">
              <a:solidFill>
                <a:srgbClr val="FAED8A"/>
              </a:solidFill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2386026" y="2786058"/>
            <a:ext cx="6615130" cy="2094558"/>
          </a:xfrm>
        </p:spPr>
        <p:txBody>
          <a:bodyPr/>
          <a:lstStyle/>
          <a:p>
            <a:r>
              <a:rPr lang="de-DE" sz="2400" b="1" dirty="0" smtClean="0">
                <a:solidFill>
                  <a:schemeClr val="tx1">
                    <a:lumMod val="85000"/>
                  </a:schemeClr>
                </a:solidFill>
              </a:rPr>
              <a:t>Verteidigung der Bachelorarbeit</a:t>
            </a:r>
            <a:endParaRPr lang="de-DE" dirty="0">
              <a:solidFill>
                <a:schemeClr val="tx1">
                  <a:lumMod val="85000"/>
                </a:schemeClr>
              </a:solidFill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2143108" y="95272"/>
            <a:ext cx="6784066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150000"/>
              </a:lnSpc>
            </a:pPr>
            <a:r>
              <a:rPr lang="de-DE" sz="1400" b="1" dirty="0" smtClean="0">
                <a:solidFill>
                  <a:srgbClr val="FAED8A"/>
                </a:solidFill>
                <a:latin typeface="Verdana" pitchFamily="34" charset="0"/>
              </a:rPr>
              <a:t>Wolfgang Ruge </a:t>
            </a:r>
          </a:p>
          <a:p>
            <a:pPr algn="r">
              <a:lnSpc>
                <a:spcPct val="150000"/>
              </a:lnSpc>
            </a:pPr>
            <a:r>
              <a:rPr lang="de-DE" sz="1200" dirty="0" smtClean="0">
                <a:solidFill>
                  <a:schemeClr val="tx1">
                    <a:lumMod val="85000"/>
                  </a:schemeClr>
                </a:solidFill>
                <a:latin typeface="Verdana" pitchFamily="34" charset="0"/>
              </a:rPr>
              <a:t>Student der Medienbildung, 6. Fachsemester | Matrikelnummer: 175611</a:t>
            </a:r>
            <a:r>
              <a:rPr lang="de-DE" sz="1200" b="1" dirty="0" smtClean="0">
                <a:solidFill>
                  <a:schemeClr val="tx1">
                    <a:lumMod val="85000"/>
                  </a:schemeClr>
                </a:solidFill>
                <a:latin typeface="Verdana" pitchFamily="34" charset="0"/>
              </a:rPr>
              <a:t/>
            </a:r>
            <a:br>
              <a:rPr lang="de-DE" sz="1200" b="1" dirty="0" smtClean="0">
                <a:solidFill>
                  <a:schemeClr val="tx1">
                    <a:lumMod val="85000"/>
                  </a:schemeClr>
                </a:solidFill>
                <a:latin typeface="Verdana" pitchFamily="34" charset="0"/>
              </a:rPr>
            </a:br>
            <a:r>
              <a:rPr lang="de-DE" sz="1200" dirty="0" smtClean="0">
                <a:solidFill>
                  <a:schemeClr val="tx1">
                    <a:lumMod val="85000"/>
                  </a:schemeClr>
                </a:solidFill>
                <a:latin typeface="Verdana" pitchFamily="34" charset="0"/>
              </a:rPr>
              <a:t>mail@wolfgang-ruge.name | http://www.wolfgang-ruge.name</a:t>
            </a:r>
          </a:p>
          <a:p>
            <a:pPr algn="r"/>
            <a:endParaRPr lang="de-DE" dirty="0">
              <a:latin typeface="Verdana" pitchFamily="34" charset="0"/>
            </a:endParaRPr>
          </a:p>
        </p:txBody>
      </p:sp>
      <p:sp>
        <p:nvSpPr>
          <p:cNvPr id="7" name="Textfeld 6"/>
          <p:cNvSpPr txBox="1"/>
          <p:nvPr/>
        </p:nvSpPr>
        <p:spPr>
          <a:xfrm>
            <a:off x="2071670" y="6309376"/>
            <a:ext cx="6929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de-DE" dirty="0" smtClean="0">
                <a:solidFill>
                  <a:schemeClr val="tx1">
                    <a:lumMod val="85000"/>
                  </a:schemeClr>
                </a:solidFill>
              </a:rPr>
              <a:t>Otto-von-Guericke-Universität, Magdeburg | 23.09.2008</a:t>
            </a:r>
          </a:p>
        </p:txBody>
      </p:sp>
      <p:pic>
        <p:nvPicPr>
          <p:cNvPr id="1030" name="Picture 6" descr="C:\ruge\data\Studium\module\ba-thesis\verteidigung\PICS\01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2143107" cy="1607331"/>
          </a:xfrm>
          <a:prstGeom prst="rect">
            <a:avLst/>
          </a:prstGeom>
          <a:noFill/>
        </p:spPr>
      </p:pic>
      <p:pic>
        <p:nvPicPr>
          <p:cNvPr id="1031" name="Picture 7" descr="C:\ruge\data\Studium\module\ba-thesis\verteidigung\PICS\027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-32" y="1571612"/>
            <a:ext cx="2143140" cy="1197718"/>
          </a:xfrm>
          <a:prstGeom prst="rect">
            <a:avLst/>
          </a:prstGeom>
          <a:noFill/>
        </p:spPr>
      </p:pic>
      <p:pic>
        <p:nvPicPr>
          <p:cNvPr id="1032" name="Picture 8" descr="C:\ruge\data\Studium\module\ba-thesis\verteidigung\PICS\046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2714620"/>
            <a:ext cx="2143108" cy="1232287"/>
          </a:xfrm>
          <a:prstGeom prst="rect">
            <a:avLst/>
          </a:prstGeom>
          <a:noFill/>
        </p:spPr>
      </p:pic>
      <p:pic>
        <p:nvPicPr>
          <p:cNvPr id="1034" name="Picture 10" descr="C:\ruge\data\Studium\module\ba-thesis\verteidigung\PICS\105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-6355" y="5643578"/>
            <a:ext cx="2149463" cy="1214446"/>
          </a:xfrm>
          <a:prstGeom prst="rect">
            <a:avLst/>
          </a:prstGeom>
          <a:noFill/>
        </p:spPr>
      </p:pic>
      <p:pic>
        <p:nvPicPr>
          <p:cNvPr id="1035" name="Picture 11" descr="C:\ruge\data\Studium\module\ba-thesis\verteidigung\PICS\083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4754188"/>
            <a:ext cx="2143108" cy="889390"/>
          </a:xfrm>
          <a:prstGeom prst="rect">
            <a:avLst/>
          </a:prstGeom>
          <a:noFill/>
        </p:spPr>
      </p:pic>
      <p:pic>
        <p:nvPicPr>
          <p:cNvPr id="1033" name="Picture 9" descr="C:\ruge\data\Studium\module\ba-thesis\verteidigung\PICS\087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" y="3929066"/>
            <a:ext cx="2143108" cy="889389"/>
          </a:xfrm>
          <a:prstGeom prst="rect">
            <a:avLst/>
          </a:prstGeom>
          <a:noFill/>
        </p:spPr>
      </p:pic>
      <p:cxnSp>
        <p:nvCxnSpPr>
          <p:cNvPr id="26" name="Gerade Verbindung 25"/>
          <p:cNvCxnSpPr/>
          <p:nvPr/>
        </p:nvCxnSpPr>
        <p:spPr>
          <a:xfrm rot="5400000" flipH="1" flipV="1">
            <a:off x="-1286687" y="3429000"/>
            <a:ext cx="6858794" cy="794"/>
          </a:xfrm>
          <a:prstGeom prst="line">
            <a:avLst/>
          </a:prstGeom>
          <a:ln w="3175">
            <a:solidFill>
              <a:schemeClr val="bg1"/>
            </a:solidFill>
          </a:ln>
          <a:effectLst>
            <a:outerShdw blurRad="50800" dist="38100" algn="l" rotWithShape="0">
              <a:schemeClr val="tx1">
                <a:alpha val="95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000" dirty="0" smtClean="0"/>
              <a:t>3.1.4  </a:t>
            </a:r>
            <a:r>
              <a:rPr lang="de-DE" dirty="0" smtClean="0"/>
              <a:t> Heldenreise und </a:t>
            </a:r>
            <a:r>
              <a:rPr lang="de-DE" sz="2000" dirty="0" smtClean="0"/>
              <a:t>3.1.5</a:t>
            </a:r>
            <a:r>
              <a:rPr lang="de-DE" dirty="0" smtClean="0"/>
              <a:t>  Gegenspieler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effectLst/>
        </p:spPr>
        <p:txBody>
          <a:bodyPr>
            <a:normAutofit fontScale="85000" lnSpcReduction="20000"/>
          </a:bodyPr>
          <a:lstStyle/>
          <a:p>
            <a:r>
              <a:rPr lang="de-DE" b="1" dirty="0" smtClean="0">
                <a:solidFill>
                  <a:srgbClr val="FAED8A"/>
                </a:solidFill>
              </a:rPr>
              <a:t>Heldenreise</a:t>
            </a:r>
          </a:p>
          <a:p>
            <a:pPr lvl="1"/>
            <a:r>
              <a:rPr lang="de-DE" dirty="0" smtClean="0"/>
              <a:t>Handlungsrahmen: Konzept der </a:t>
            </a:r>
            <a:r>
              <a:rPr lang="de-DE" b="1" dirty="0" smtClean="0">
                <a:solidFill>
                  <a:srgbClr val="FAED8A"/>
                </a:solidFill>
              </a:rPr>
              <a:t>Heldenreise </a:t>
            </a:r>
            <a:r>
              <a:rPr lang="de-DE" dirty="0" smtClean="0"/>
              <a:t>nach Campbell / Vogler</a:t>
            </a:r>
          </a:p>
          <a:p>
            <a:pPr lvl="1"/>
            <a:r>
              <a:rPr lang="de-DE" dirty="0" smtClean="0"/>
              <a:t>Aufbruch -&gt; </a:t>
            </a:r>
            <a:r>
              <a:rPr lang="de-DE" b="1" dirty="0" smtClean="0">
                <a:solidFill>
                  <a:srgbClr val="FAED8A"/>
                </a:solidFill>
              </a:rPr>
              <a:t>Initiation</a:t>
            </a:r>
            <a:r>
              <a:rPr lang="de-DE" dirty="0" smtClean="0"/>
              <a:t> -&gt; Rückkehr mit höherem Status</a:t>
            </a:r>
          </a:p>
          <a:p>
            <a:r>
              <a:rPr lang="de-DE" b="1" dirty="0" smtClean="0">
                <a:solidFill>
                  <a:srgbClr val="FAED8A"/>
                </a:solidFill>
              </a:rPr>
              <a:t>Genrespezifische Gegenspieler</a:t>
            </a:r>
          </a:p>
          <a:p>
            <a:pPr lvl="1"/>
            <a:r>
              <a:rPr lang="de-DE" dirty="0" smtClean="0"/>
              <a:t>Grundmuster: Kind und Gegenspieler </a:t>
            </a:r>
            <a:r>
              <a:rPr lang="de-DE" b="1" dirty="0" smtClean="0">
                <a:solidFill>
                  <a:srgbClr val="FAED8A"/>
                </a:solidFill>
              </a:rPr>
              <a:t>konkurrieren um ein Objekt</a:t>
            </a:r>
          </a:p>
          <a:p>
            <a:pPr lvl="1"/>
            <a:r>
              <a:rPr lang="de-DE" dirty="0" smtClean="0"/>
              <a:t>Die Art des Gegenspielers ist </a:t>
            </a:r>
            <a:r>
              <a:rPr lang="de-DE" b="1" dirty="0" smtClean="0">
                <a:solidFill>
                  <a:srgbClr val="FAED8A"/>
                </a:solidFill>
              </a:rPr>
              <a:t>genreabhängig</a:t>
            </a:r>
          </a:p>
          <a:p>
            <a:pPr lvl="1"/>
            <a:r>
              <a:rPr lang="de-DE" dirty="0" smtClean="0"/>
              <a:t>Genreübergreifende </a:t>
            </a:r>
            <a:r>
              <a:rPr lang="de-DE" b="1" dirty="0" smtClean="0"/>
              <a:t>Gemeinsamkeiten</a:t>
            </a:r>
            <a:endParaRPr lang="de-DE" dirty="0" smtClean="0"/>
          </a:p>
          <a:p>
            <a:endParaRPr lang="de-DE" dirty="0"/>
          </a:p>
        </p:txBody>
      </p:sp>
      <p:sp>
        <p:nvSpPr>
          <p:cNvPr id="4" name="Abgerundetes Rechteck 3"/>
          <p:cNvSpPr/>
          <p:nvPr/>
        </p:nvSpPr>
        <p:spPr>
          <a:xfrm>
            <a:off x="2000232" y="6429396"/>
            <a:ext cx="1928826" cy="285752"/>
          </a:xfrm>
          <a:prstGeom prst="roundRect">
            <a:avLst/>
          </a:prstGeom>
          <a:noFill/>
          <a:ln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0" dirty="0" smtClean="0">
                <a:solidFill>
                  <a:schemeClr val="tx1">
                    <a:lumMod val="75000"/>
                  </a:schemeClr>
                </a:solidFill>
                <a:latin typeface="Verdana" pitchFamily="34" charset="0"/>
              </a:rPr>
              <a:t>Fragestellung</a:t>
            </a:r>
            <a:endParaRPr lang="de-DE" sz="1600" b="0" dirty="0">
              <a:solidFill>
                <a:schemeClr val="tx1">
                  <a:lumMod val="75000"/>
                </a:schemeClr>
              </a:solidFill>
              <a:latin typeface="Verdana" pitchFamily="34" charset="0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4071934" y="6429396"/>
            <a:ext cx="1357322" cy="285752"/>
          </a:xfrm>
          <a:prstGeom prst="roundRect">
            <a:avLst/>
          </a:prstGeom>
          <a:noFill/>
          <a:ln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0" dirty="0" smtClean="0">
                <a:solidFill>
                  <a:schemeClr val="tx1">
                    <a:lumMod val="75000"/>
                  </a:schemeClr>
                </a:solidFill>
                <a:latin typeface="Verdana" pitchFamily="34" charset="0"/>
              </a:rPr>
              <a:t>Methodik</a:t>
            </a:r>
            <a:endParaRPr lang="de-DE" sz="1600" b="0" dirty="0">
              <a:solidFill>
                <a:schemeClr val="tx1">
                  <a:lumMod val="75000"/>
                </a:schemeClr>
              </a:solidFill>
              <a:latin typeface="Verdana" pitchFamily="34" charset="0"/>
            </a:endParaRPr>
          </a:p>
        </p:txBody>
      </p:sp>
      <p:sp>
        <p:nvSpPr>
          <p:cNvPr id="6" name="Abgerundetes Rechteck 5"/>
          <p:cNvSpPr/>
          <p:nvPr/>
        </p:nvSpPr>
        <p:spPr>
          <a:xfrm>
            <a:off x="5572132" y="6429396"/>
            <a:ext cx="1571636" cy="285752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>
                <a:solidFill>
                  <a:schemeClr val="tx1"/>
                </a:solidFill>
                <a:latin typeface="Verdana" pitchFamily="34" charset="0"/>
              </a:rPr>
              <a:t>Ergebnisse</a:t>
            </a:r>
            <a:endParaRPr lang="de-DE" sz="1600" b="1" dirty="0">
              <a:solidFill>
                <a:schemeClr val="tx1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000" dirty="0" smtClean="0"/>
              <a:t>3.2</a:t>
            </a:r>
            <a:r>
              <a:rPr lang="de-DE" dirty="0" smtClean="0"/>
              <a:t> Bildungspotenziale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2800" dirty="0" smtClean="0"/>
              <a:t>Wissensbezug</a:t>
            </a:r>
          </a:p>
          <a:p>
            <a:pPr lvl="1"/>
            <a:r>
              <a:rPr lang="de-DE" sz="2400" dirty="0" smtClean="0"/>
              <a:t>Codierung von Gut und Böse auf Stufe des </a:t>
            </a:r>
            <a:r>
              <a:rPr lang="de-DE" sz="2400" b="1" dirty="0" smtClean="0">
                <a:solidFill>
                  <a:srgbClr val="FAED8A"/>
                </a:solidFill>
              </a:rPr>
              <a:t>Lernens I</a:t>
            </a:r>
          </a:p>
          <a:p>
            <a:pPr lvl="1"/>
            <a:r>
              <a:rPr lang="de-DE" sz="2400" b="1" dirty="0" smtClean="0"/>
              <a:t>Differenziertere Darstellung </a:t>
            </a:r>
            <a:r>
              <a:rPr lang="de-DE" sz="2400" dirty="0" smtClean="0"/>
              <a:t>in „Brücke nach Terabithia“ ist ein </a:t>
            </a:r>
            <a:r>
              <a:rPr lang="de-DE" sz="2400" b="1" dirty="0" smtClean="0"/>
              <a:t>Sonderfall</a:t>
            </a:r>
          </a:p>
        </p:txBody>
      </p:sp>
      <p:sp>
        <p:nvSpPr>
          <p:cNvPr id="4" name="Abgerundetes Rechteck 3"/>
          <p:cNvSpPr/>
          <p:nvPr/>
        </p:nvSpPr>
        <p:spPr>
          <a:xfrm>
            <a:off x="2000232" y="6429396"/>
            <a:ext cx="1928826" cy="285752"/>
          </a:xfrm>
          <a:prstGeom prst="roundRect">
            <a:avLst/>
          </a:prstGeom>
          <a:noFill/>
          <a:ln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0" dirty="0" smtClean="0">
                <a:solidFill>
                  <a:schemeClr val="tx1">
                    <a:lumMod val="75000"/>
                  </a:schemeClr>
                </a:solidFill>
                <a:latin typeface="Verdana" pitchFamily="34" charset="0"/>
              </a:rPr>
              <a:t>Fragestellung</a:t>
            </a:r>
            <a:endParaRPr lang="de-DE" sz="1600" b="0" dirty="0">
              <a:solidFill>
                <a:schemeClr val="tx1">
                  <a:lumMod val="75000"/>
                </a:schemeClr>
              </a:solidFill>
              <a:latin typeface="Verdana" pitchFamily="34" charset="0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4071934" y="6429396"/>
            <a:ext cx="1357322" cy="285752"/>
          </a:xfrm>
          <a:prstGeom prst="roundRect">
            <a:avLst/>
          </a:prstGeom>
          <a:noFill/>
          <a:ln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0" dirty="0" smtClean="0">
                <a:solidFill>
                  <a:schemeClr val="tx1">
                    <a:lumMod val="75000"/>
                  </a:schemeClr>
                </a:solidFill>
                <a:latin typeface="Verdana" pitchFamily="34" charset="0"/>
              </a:rPr>
              <a:t>Methodik</a:t>
            </a:r>
            <a:endParaRPr lang="de-DE" sz="1600" b="0" dirty="0">
              <a:solidFill>
                <a:schemeClr val="tx1">
                  <a:lumMod val="75000"/>
                </a:schemeClr>
              </a:solidFill>
              <a:latin typeface="Verdana" pitchFamily="34" charset="0"/>
            </a:endParaRPr>
          </a:p>
        </p:txBody>
      </p:sp>
      <p:sp>
        <p:nvSpPr>
          <p:cNvPr id="6" name="Abgerundetes Rechteck 5"/>
          <p:cNvSpPr/>
          <p:nvPr/>
        </p:nvSpPr>
        <p:spPr>
          <a:xfrm>
            <a:off x="5572132" y="6429396"/>
            <a:ext cx="1571636" cy="285752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>
                <a:solidFill>
                  <a:schemeClr val="tx1"/>
                </a:solidFill>
                <a:latin typeface="Verdana" pitchFamily="34" charset="0"/>
              </a:rPr>
              <a:t>Ergebnisse</a:t>
            </a:r>
            <a:endParaRPr lang="de-DE" sz="1600" b="1" dirty="0">
              <a:solidFill>
                <a:schemeClr val="tx1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000" dirty="0" smtClean="0"/>
              <a:t>3.2</a:t>
            </a:r>
            <a:r>
              <a:rPr lang="de-DE" dirty="0" smtClean="0"/>
              <a:t> Bildungspotenziale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tx1">
                  <a:lumMod val="75000"/>
                </a:schemeClr>
              </a:buClr>
            </a:pPr>
            <a:r>
              <a:rPr lang="de-DE" sz="2800" dirty="0" smtClean="0">
                <a:solidFill>
                  <a:schemeClr val="tx1">
                    <a:lumMod val="75000"/>
                  </a:schemeClr>
                </a:solidFill>
              </a:rPr>
              <a:t>Wissensbezug</a:t>
            </a:r>
          </a:p>
          <a:p>
            <a:r>
              <a:rPr lang="de-DE" sz="2800" dirty="0" smtClean="0"/>
              <a:t>Handlungsbezug</a:t>
            </a:r>
          </a:p>
          <a:p>
            <a:pPr lvl="1">
              <a:lnSpc>
                <a:spcPct val="145000"/>
              </a:lnSpc>
            </a:pPr>
            <a:r>
              <a:rPr lang="de-DE" sz="2400" dirty="0" smtClean="0"/>
              <a:t>Heldenreise als </a:t>
            </a:r>
            <a:r>
              <a:rPr lang="de-DE" sz="2400" b="1" dirty="0" smtClean="0"/>
              <a:t>permanenter </a:t>
            </a:r>
            <a:r>
              <a:rPr lang="de-DE" sz="2400" b="1" dirty="0" smtClean="0">
                <a:solidFill>
                  <a:srgbClr val="FAED8A"/>
                </a:solidFill>
              </a:rPr>
              <a:t>Entscheidungszwang</a:t>
            </a:r>
          </a:p>
          <a:p>
            <a:pPr lvl="1">
              <a:lnSpc>
                <a:spcPct val="145000"/>
              </a:lnSpc>
            </a:pPr>
            <a:r>
              <a:rPr lang="de-DE" sz="2400" dirty="0" smtClean="0"/>
              <a:t>Permanente Bearbeitung: </a:t>
            </a:r>
            <a:r>
              <a:rPr lang="de-DE" sz="2400" b="1" dirty="0" smtClean="0"/>
              <a:t>Erprobung von </a:t>
            </a:r>
            <a:r>
              <a:rPr lang="de-DE" sz="2400" b="1" dirty="0" smtClean="0">
                <a:solidFill>
                  <a:srgbClr val="FAED8A"/>
                </a:solidFill>
              </a:rPr>
              <a:t>Handlungsoptionen</a:t>
            </a:r>
            <a:r>
              <a:rPr lang="de-DE" sz="2400" dirty="0" smtClean="0"/>
              <a:t> in Fantasiewelt</a:t>
            </a:r>
          </a:p>
          <a:p>
            <a:pPr lvl="1">
              <a:lnSpc>
                <a:spcPct val="145000"/>
              </a:lnSpc>
            </a:pPr>
            <a:r>
              <a:rPr lang="de-DE" sz="2400" dirty="0" smtClean="0"/>
              <a:t>Mutprobe: Keine Hinterfragung der Mutprobe</a:t>
            </a:r>
          </a:p>
          <a:p>
            <a:endParaRPr lang="de-DE" dirty="0"/>
          </a:p>
        </p:txBody>
      </p:sp>
      <p:sp>
        <p:nvSpPr>
          <p:cNvPr id="4" name="Abgerundetes Rechteck 3"/>
          <p:cNvSpPr/>
          <p:nvPr/>
        </p:nvSpPr>
        <p:spPr>
          <a:xfrm>
            <a:off x="2000232" y="6429396"/>
            <a:ext cx="1928826" cy="285752"/>
          </a:xfrm>
          <a:prstGeom prst="roundRect">
            <a:avLst/>
          </a:prstGeom>
          <a:noFill/>
          <a:ln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0" dirty="0" smtClean="0">
                <a:solidFill>
                  <a:schemeClr val="tx1">
                    <a:lumMod val="75000"/>
                  </a:schemeClr>
                </a:solidFill>
                <a:latin typeface="Verdana" pitchFamily="34" charset="0"/>
              </a:rPr>
              <a:t>Fragestellung</a:t>
            </a:r>
            <a:endParaRPr lang="de-DE" sz="1600" b="0" dirty="0">
              <a:solidFill>
                <a:schemeClr val="tx1">
                  <a:lumMod val="75000"/>
                </a:schemeClr>
              </a:solidFill>
              <a:latin typeface="Verdana" pitchFamily="34" charset="0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4071934" y="6429396"/>
            <a:ext cx="1357322" cy="285752"/>
          </a:xfrm>
          <a:prstGeom prst="roundRect">
            <a:avLst/>
          </a:prstGeom>
          <a:noFill/>
          <a:ln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0" dirty="0" smtClean="0">
                <a:solidFill>
                  <a:schemeClr val="tx1">
                    <a:lumMod val="75000"/>
                  </a:schemeClr>
                </a:solidFill>
                <a:latin typeface="Verdana" pitchFamily="34" charset="0"/>
              </a:rPr>
              <a:t>Methodik</a:t>
            </a:r>
            <a:endParaRPr lang="de-DE" sz="1600" b="0" dirty="0">
              <a:solidFill>
                <a:schemeClr val="tx1">
                  <a:lumMod val="75000"/>
                </a:schemeClr>
              </a:solidFill>
              <a:latin typeface="Verdana" pitchFamily="34" charset="0"/>
            </a:endParaRPr>
          </a:p>
        </p:txBody>
      </p:sp>
      <p:sp>
        <p:nvSpPr>
          <p:cNvPr id="6" name="Abgerundetes Rechteck 5"/>
          <p:cNvSpPr/>
          <p:nvPr/>
        </p:nvSpPr>
        <p:spPr>
          <a:xfrm>
            <a:off x="5572132" y="6429396"/>
            <a:ext cx="1571636" cy="285752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>
                <a:solidFill>
                  <a:schemeClr val="tx1"/>
                </a:solidFill>
                <a:latin typeface="Verdana" pitchFamily="34" charset="0"/>
              </a:rPr>
              <a:t>Ergebnisse</a:t>
            </a:r>
            <a:endParaRPr lang="de-DE" sz="1600" b="1" dirty="0">
              <a:solidFill>
                <a:schemeClr val="tx1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000" dirty="0" smtClean="0"/>
              <a:t>3.2</a:t>
            </a:r>
            <a:r>
              <a:rPr lang="de-DE" dirty="0" smtClean="0"/>
              <a:t> Bildungspotenziale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tx1">
                  <a:lumMod val="75000"/>
                </a:schemeClr>
              </a:buClr>
            </a:pPr>
            <a:r>
              <a:rPr lang="de-DE" sz="2800" dirty="0" smtClean="0">
                <a:solidFill>
                  <a:schemeClr val="tx1">
                    <a:lumMod val="75000"/>
                  </a:schemeClr>
                </a:solidFill>
              </a:rPr>
              <a:t>Wissensbezug</a:t>
            </a:r>
          </a:p>
          <a:p>
            <a:pPr>
              <a:buClr>
                <a:schemeClr val="tx1">
                  <a:lumMod val="75000"/>
                </a:schemeClr>
              </a:buClr>
            </a:pPr>
            <a:r>
              <a:rPr lang="de-DE" sz="2800" dirty="0" smtClean="0">
                <a:solidFill>
                  <a:schemeClr val="tx1">
                    <a:lumMod val="75000"/>
                  </a:schemeClr>
                </a:solidFill>
              </a:rPr>
              <a:t>Handlungsbezug</a:t>
            </a:r>
          </a:p>
          <a:p>
            <a:r>
              <a:rPr lang="de-DE" sz="2800" dirty="0" smtClean="0"/>
              <a:t>Grenzbezug</a:t>
            </a:r>
          </a:p>
          <a:p>
            <a:pPr lvl="1"/>
            <a:r>
              <a:rPr lang="de-DE" sz="2400" dirty="0" smtClean="0"/>
              <a:t>Permanente Bearbeitung: Thematisierung der Grenze zwischen </a:t>
            </a:r>
            <a:r>
              <a:rPr lang="de-DE" sz="2400" b="1" dirty="0" smtClean="0"/>
              <a:t>„objektiv-wahrnehmbarer“ </a:t>
            </a:r>
            <a:r>
              <a:rPr lang="de-DE" sz="2400" dirty="0" smtClean="0"/>
              <a:t>und </a:t>
            </a:r>
            <a:r>
              <a:rPr lang="de-DE" sz="2400" b="1" dirty="0" smtClean="0"/>
              <a:t>„subjektiv-gefühlter“ </a:t>
            </a:r>
            <a:r>
              <a:rPr lang="de-DE" sz="2400" b="1" dirty="0" smtClean="0">
                <a:solidFill>
                  <a:srgbClr val="FAED8A"/>
                </a:solidFill>
              </a:rPr>
              <a:t>Realität</a:t>
            </a:r>
          </a:p>
          <a:p>
            <a:pPr lvl="1"/>
            <a:r>
              <a:rPr lang="de-DE" sz="2400" dirty="0" smtClean="0"/>
              <a:t>Kann zu </a:t>
            </a:r>
            <a:r>
              <a:rPr lang="de-DE" sz="2400" b="1" dirty="0" smtClean="0">
                <a:solidFill>
                  <a:srgbClr val="FAED8A"/>
                </a:solidFill>
              </a:rPr>
              <a:t>Bildung II </a:t>
            </a:r>
            <a:r>
              <a:rPr lang="de-DE" sz="2400" dirty="0" smtClean="0"/>
              <a:t>führen</a:t>
            </a:r>
          </a:p>
          <a:p>
            <a:pPr>
              <a:buNone/>
            </a:pPr>
            <a:endParaRPr lang="de-DE" dirty="0"/>
          </a:p>
        </p:txBody>
      </p:sp>
      <p:sp>
        <p:nvSpPr>
          <p:cNvPr id="4" name="Abgerundetes Rechteck 3"/>
          <p:cNvSpPr/>
          <p:nvPr/>
        </p:nvSpPr>
        <p:spPr>
          <a:xfrm>
            <a:off x="2000232" y="6429396"/>
            <a:ext cx="1928826" cy="285752"/>
          </a:xfrm>
          <a:prstGeom prst="roundRect">
            <a:avLst/>
          </a:prstGeom>
          <a:noFill/>
          <a:ln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0" dirty="0" smtClean="0">
                <a:solidFill>
                  <a:schemeClr val="tx1">
                    <a:lumMod val="75000"/>
                  </a:schemeClr>
                </a:solidFill>
                <a:latin typeface="Verdana" pitchFamily="34" charset="0"/>
              </a:rPr>
              <a:t>Fragestellung</a:t>
            </a:r>
            <a:endParaRPr lang="de-DE" sz="1600" b="0" dirty="0">
              <a:solidFill>
                <a:schemeClr val="tx1">
                  <a:lumMod val="75000"/>
                </a:schemeClr>
              </a:solidFill>
              <a:latin typeface="Verdana" pitchFamily="34" charset="0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4071934" y="6429396"/>
            <a:ext cx="1357322" cy="285752"/>
          </a:xfrm>
          <a:prstGeom prst="roundRect">
            <a:avLst/>
          </a:prstGeom>
          <a:noFill/>
          <a:ln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0" dirty="0" smtClean="0">
                <a:solidFill>
                  <a:schemeClr val="tx1">
                    <a:lumMod val="75000"/>
                  </a:schemeClr>
                </a:solidFill>
                <a:latin typeface="Verdana" pitchFamily="34" charset="0"/>
              </a:rPr>
              <a:t>Methodik</a:t>
            </a:r>
            <a:endParaRPr lang="de-DE" sz="1600" b="0" dirty="0">
              <a:solidFill>
                <a:schemeClr val="tx1">
                  <a:lumMod val="75000"/>
                </a:schemeClr>
              </a:solidFill>
              <a:latin typeface="Verdana" pitchFamily="34" charset="0"/>
            </a:endParaRPr>
          </a:p>
        </p:txBody>
      </p:sp>
      <p:sp>
        <p:nvSpPr>
          <p:cNvPr id="6" name="Abgerundetes Rechteck 5"/>
          <p:cNvSpPr/>
          <p:nvPr/>
        </p:nvSpPr>
        <p:spPr>
          <a:xfrm>
            <a:off x="5572132" y="6429396"/>
            <a:ext cx="1571636" cy="285752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>
                <a:solidFill>
                  <a:schemeClr val="tx1"/>
                </a:solidFill>
                <a:latin typeface="Verdana" pitchFamily="34" charset="0"/>
              </a:rPr>
              <a:t>Ergebnisse</a:t>
            </a:r>
            <a:endParaRPr lang="de-DE" sz="1600" b="1" dirty="0">
              <a:solidFill>
                <a:schemeClr val="tx1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000" dirty="0" smtClean="0"/>
              <a:t>3.2</a:t>
            </a:r>
            <a:r>
              <a:rPr lang="de-DE" dirty="0" smtClean="0"/>
              <a:t> Bildungspotenziale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tx1">
                  <a:lumMod val="75000"/>
                </a:schemeClr>
              </a:buClr>
            </a:pPr>
            <a:r>
              <a:rPr lang="de-DE" sz="2800" dirty="0" smtClean="0">
                <a:solidFill>
                  <a:schemeClr val="tx1">
                    <a:lumMod val="75000"/>
                  </a:schemeClr>
                </a:solidFill>
              </a:rPr>
              <a:t>Wissensbezug</a:t>
            </a:r>
          </a:p>
          <a:p>
            <a:pPr>
              <a:buClr>
                <a:schemeClr val="tx1">
                  <a:lumMod val="75000"/>
                </a:schemeClr>
              </a:buClr>
            </a:pPr>
            <a:r>
              <a:rPr lang="de-DE" sz="2800" dirty="0" smtClean="0">
                <a:solidFill>
                  <a:schemeClr val="tx1">
                    <a:lumMod val="75000"/>
                  </a:schemeClr>
                </a:solidFill>
              </a:rPr>
              <a:t>Handlungsbezug</a:t>
            </a:r>
          </a:p>
          <a:p>
            <a:pPr>
              <a:buClr>
                <a:schemeClr val="tx1">
                  <a:lumMod val="75000"/>
                </a:schemeClr>
              </a:buClr>
            </a:pPr>
            <a:r>
              <a:rPr lang="de-DE" sz="2800" dirty="0" smtClean="0">
                <a:solidFill>
                  <a:schemeClr val="tx1">
                    <a:lumMod val="75000"/>
                  </a:schemeClr>
                </a:solidFill>
              </a:rPr>
              <a:t>Grenzbezug</a:t>
            </a:r>
          </a:p>
          <a:p>
            <a:r>
              <a:rPr lang="de-DE" dirty="0" smtClean="0"/>
              <a:t>Biographiebezug</a:t>
            </a:r>
          </a:p>
          <a:p>
            <a:pPr lvl="1"/>
            <a:r>
              <a:rPr lang="de-DE" sz="2400" dirty="0" smtClean="0"/>
              <a:t>Angst-Furcht-Transformation:</a:t>
            </a:r>
            <a:br>
              <a:rPr lang="de-DE" sz="2400" dirty="0" smtClean="0"/>
            </a:br>
            <a:r>
              <a:rPr lang="de-DE" sz="2400" dirty="0" smtClean="0"/>
              <a:t>Reflexion über </a:t>
            </a:r>
            <a:r>
              <a:rPr lang="de-DE" sz="2400" b="1" dirty="0" smtClean="0">
                <a:solidFill>
                  <a:srgbClr val="FAED8A"/>
                </a:solidFill>
              </a:rPr>
              <a:t>Identitätsbildung</a:t>
            </a:r>
            <a:r>
              <a:rPr lang="de-DE" sz="2400" dirty="0" smtClean="0"/>
              <a:t> im </a:t>
            </a:r>
            <a:r>
              <a:rPr lang="de-DE" sz="2400" b="1" dirty="0" smtClean="0"/>
              <a:t>märchenhaften</a:t>
            </a:r>
            <a:r>
              <a:rPr lang="de-DE" sz="2400" dirty="0" smtClean="0"/>
              <a:t> Modus (Bettelheim)</a:t>
            </a:r>
          </a:p>
          <a:p>
            <a:pPr>
              <a:buClr>
                <a:schemeClr val="tx1">
                  <a:lumMod val="75000"/>
                </a:schemeClr>
              </a:buClr>
              <a:buNone/>
            </a:pPr>
            <a:endParaRPr lang="de-DE" sz="2800" dirty="0" smtClean="0">
              <a:solidFill>
                <a:schemeClr val="tx1">
                  <a:lumMod val="75000"/>
                </a:schemeClr>
              </a:solidFill>
            </a:endParaRPr>
          </a:p>
          <a:p>
            <a:pPr>
              <a:buNone/>
            </a:pPr>
            <a:endParaRPr lang="de-DE" dirty="0"/>
          </a:p>
        </p:txBody>
      </p:sp>
      <p:sp>
        <p:nvSpPr>
          <p:cNvPr id="4" name="Abgerundetes Rechteck 3"/>
          <p:cNvSpPr/>
          <p:nvPr/>
        </p:nvSpPr>
        <p:spPr>
          <a:xfrm>
            <a:off x="2000232" y="6429396"/>
            <a:ext cx="1928826" cy="285752"/>
          </a:xfrm>
          <a:prstGeom prst="roundRect">
            <a:avLst/>
          </a:prstGeom>
          <a:noFill/>
          <a:ln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0" dirty="0" smtClean="0">
                <a:solidFill>
                  <a:schemeClr val="tx1">
                    <a:lumMod val="75000"/>
                  </a:schemeClr>
                </a:solidFill>
                <a:latin typeface="Verdana" pitchFamily="34" charset="0"/>
              </a:rPr>
              <a:t>Fragestellung</a:t>
            </a:r>
            <a:endParaRPr lang="de-DE" sz="1600" b="0" dirty="0">
              <a:solidFill>
                <a:schemeClr val="tx1">
                  <a:lumMod val="75000"/>
                </a:schemeClr>
              </a:solidFill>
              <a:latin typeface="Verdana" pitchFamily="34" charset="0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4071934" y="6429396"/>
            <a:ext cx="1357322" cy="285752"/>
          </a:xfrm>
          <a:prstGeom prst="roundRect">
            <a:avLst/>
          </a:prstGeom>
          <a:noFill/>
          <a:ln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0" dirty="0" smtClean="0">
                <a:solidFill>
                  <a:schemeClr val="tx1">
                    <a:lumMod val="75000"/>
                  </a:schemeClr>
                </a:solidFill>
                <a:latin typeface="Verdana" pitchFamily="34" charset="0"/>
              </a:rPr>
              <a:t>Methodik</a:t>
            </a:r>
            <a:endParaRPr lang="de-DE" sz="1600" b="0" dirty="0">
              <a:solidFill>
                <a:schemeClr val="tx1">
                  <a:lumMod val="75000"/>
                </a:schemeClr>
              </a:solidFill>
              <a:latin typeface="Verdana" pitchFamily="34" charset="0"/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5572132" y="6429396"/>
            <a:ext cx="1571636" cy="285752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>
                <a:solidFill>
                  <a:schemeClr val="tx1"/>
                </a:solidFill>
                <a:latin typeface="Verdana" pitchFamily="34" charset="0"/>
              </a:rPr>
              <a:t>Ergebnisse</a:t>
            </a:r>
            <a:endParaRPr lang="de-DE" sz="1600" b="1" dirty="0">
              <a:solidFill>
                <a:schemeClr val="tx1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Ende der Präsentation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 smtClean="0"/>
              <a:t>Vielen Dank für Ihre Aufmerksamkeit</a:t>
            </a:r>
          </a:p>
          <a:p>
            <a:endParaRPr lang="de-DE" dirty="0" smtClean="0"/>
          </a:p>
          <a:p>
            <a:endParaRPr lang="de-DE" b="1" dirty="0" smtClean="0">
              <a:solidFill>
                <a:srgbClr val="FAED8A"/>
              </a:solidFill>
            </a:endParaRPr>
          </a:p>
          <a:p>
            <a:endParaRPr lang="de-DE" b="1" dirty="0" smtClean="0">
              <a:solidFill>
                <a:srgbClr val="FAED8A"/>
              </a:solidFill>
            </a:endParaRPr>
          </a:p>
          <a:p>
            <a:r>
              <a:rPr lang="de-DE" b="1" dirty="0" smtClean="0">
                <a:solidFill>
                  <a:srgbClr val="FAED8A"/>
                </a:solidFill>
              </a:rPr>
              <a:t>Diskussion:</a:t>
            </a:r>
          </a:p>
          <a:p>
            <a:pPr lvl="1"/>
            <a:r>
              <a:rPr lang="de-DE" dirty="0" smtClean="0"/>
              <a:t>Offene Fragen? Kritik? Anregungen?</a:t>
            </a:r>
          </a:p>
          <a:p>
            <a:pPr lvl="1"/>
            <a:r>
              <a:rPr lang="de-DE" dirty="0" smtClean="0"/>
              <a:t>Metalogik bei Musterbezeichnungen</a:t>
            </a:r>
          </a:p>
          <a:p>
            <a:pPr lvl="1"/>
            <a:endParaRPr lang="de-DE" dirty="0" smtClean="0"/>
          </a:p>
          <a:p>
            <a:pPr lvl="1"/>
            <a:endParaRPr lang="de-DE" dirty="0" smtClean="0"/>
          </a:p>
        </p:txBody>
      </p:sp>
      <p:sp>
        <p:nvSpPr>
          <p:cNvPr id="4" name="Abgerundetes Rechteck 3"/>
          <p:cNvSpPr/>
          <p:nvPr/>
        </p:nvSpPr>
        <p:spPr>
          <a:xfrm>
            <a:off x="2000232" y="6429396"/>
            <a:ext cx="1928826" cy="285752"/>
          </a:xfrm>
          <a:prstGeom prst="roundRect">
            <a:avLst/>
          </a:prstGeom>
          <a:noFill/>
          <a:ln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0" dirty="0" smtClean="0">
                <a:solidFill>
                  <a:schemeClr val="tx1">
                    <a:lumMod val="75000"/>
                  </a:schemeClr>
                </a:solidFill>
                <a:latin typeface="Verdana" pitchFamily="34" charset="0"/>
              </a:rPr>
              <a:t>Fragestellung</a:t>
            </a:r>
            <a:endParaRPr lang="de-DE" sz="1600" b="0" dirty="0">
              <a:solidFill>
                <a:schemeClr val="tx1">
                  <a:lumMod val="75000"/>
                </a:schemeClr>
              </a:solidFill>
              <a:latin typeface="Verdana" pitchFamily="34" charset="0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4071934" y="6429396"/>
            <a:ext cx="1357322" cy="285752"/>
          </a:xfrm>
          <a:prstGeom prst="roundRect">
            <a:avLst/>
          </a:prstGeom>
          <a:noFill/>
          <a:ln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0" dirty="0" smtClean="0">
                <a:solidFill>
                  <a:schemeClr val="tx1">
                    <a:lumMod val="75000"/>
                  </a:schemeClr>
                </a:solidFill>
                <a:latin typeface="Verdana" pitchFamily="34" charset="0"/>
              </a:rPr>
              <a:t>Methodik</a:t>
            </a:r>
            <a:endParaRPr lang="de-DE" sz="1600" b="0" dirty="0">
              <a:solidFill>
                <a:schemeClr val="tx1">
                  <a:lumMod val="75000"/>
                </a:schemeClr>
              </a:solidFill>
              <a:latin typeface="Verdana" pitchFamily="34" charset="0"/>
            </a:endParaRPr>
          </a:p>
        </p:txBody>
      </p:sp>
      <p:sp>
        <p:nvSpPr>
          <p:cNvPr id="6" name="Abgerundetes Rechteck 5"/>
          <p:cNvSpPr/>
          <p:nvPr/>
        </p:nvSpPr>
        <p:spPr>
          <a:xfrm>
            <a:off x="5572132" y="6429396"/>
            <a:ext cx="1571636" cy="285752"/>
          </a:xfrm>
          <a:prstGeom prst="roundRect">
            <a:avLst/>
          </a:prstGeom>
          <a:noFill/>
          <a:ln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0" dirty="0" smtClean="0">
                <a:solidFill>
                  <a:schemeClr val="tx1">
                    <a:lumMod val="75000"/>
                  </a:schemeClr>
                </a:solidFill>
                <a:latin typeface="Verdana" pitchFamily="34" charset="0"/>
              </a:rPr>
              <a:t>Ergebnisse</a:t>
            </a:r>
            <a:endParaRPr lang="de-DE" sz="1600" b="0" dirty="0">
              <a:solidFill>
                <a:schemeClr val="tx1">
                  <a:lumMod val="75000"/>
                </a:schemeClr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Gliederung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82930" indent="-514350">
              <a:buFont typeface="+mj-lt"/>
              <a:buAutoNum type="arabicPeriod"/>
            </a:pPr>
            <a:r>
              <a:rPr lang="de-DE" dirty="0" smtClean="0"/>
              <a:t>Fragestellung</a:t>
            </a:r>
          </a:p>
          <a:p>
            <a:pPr marL="582930" indent="-514350">
              <a:buFont typeface="+mj-lt"/>
              <a:buAutoNum type="arabicPeriod"/>
            </a:pPr>
            <a:r>
              <a:rPr lang="de-DE" dirty="0" smtClean="0"/>
              <a:t>Methodik</a:t>
            </a:r>
          </a:p>
          <a:p>
            <a:pPr marL="582930" indent="-514350">
              <a:buFont typeface="+mj-lt"/>
              <a:buAutoNum type="arabicPeriod"/>
            </a:pPr>
            <a:r>
              <a:rPr lang="de-DE" dirty="0" smtClean="0"/>
              <a:t>Ergebnisse</a:t>
            </a:r>
          </a:p>
        </p:txBody>
      </p:sp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4414" y="6357959"/>
            <a:ext cx="6800850" cy="5715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Abgerundetes Rechteck 4"/>
          <p:cNvSpPr/>
          <p:nvPr/>
        </p:nvSpPr>
        <p:spPr>
          <a:xfrm>
            <a:off x="2000232" y="6429396"/>
            <a:ext cx="1928826" cy="28575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0" dirty="0" smtClean="0">
                <a:latin typeface="Verdana" pitchFamily="34" charset="0"/>
              </a:rPr>
              <a:t>Fragestellung</a:t>
            </a:r>
            <a:endParaRPr lang="de-DE" sz="1600" b="0" dirty="0">
              <a:latin typeface="Verdana" pitchFamily="34" charset="0"/>
            </a:endParaRPr>
          </a:p>
        </p:txBody>
      </p:sp>
      <p:sp>
        <p:nvSpPr>
          <p:cNvPr id="6" name="Abgerundetes Rechteck 5"/>
          <p:cNvSpPr/>
          <p:nvPr/>
        </p:nvSpPr>
        <p:spPr>
          <a:xfrm>
            <a:off x="4071934" y="6429396"/>
            <a:ext cx="1357322" cy="28575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0" dirty="0" smtClean="0">
                <a:latin typeface="Verdana" pitchFamily="34" charset="0"/>
              </a:rPr>
              <a:t>Methodik</a:t>
            </a:r>
            <a:endParaRPr lang="de-DE" sz="1600" b="0" dirty="0">
              <a:latin typeface="Verdana" pitchFamily="34" charset="0"/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5572132" y="6429396"/>
            <a:ext cx="1571636" cy="28575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0" dirty="0" smtClean="0">
                <a:latin typeface="Verdana" pitchFamily="34" charset="0"/>
              </a:rPr>
              <a:t>Ergebnisse</a:t>
            </a:r>
            <a:endParaRPr lang="de-DE" sz="1600" b="0" dirty="0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000" dirty="0" smtClean="0"/>
              <a:t>1.</a:t>
            </a:r>
            <a:r>
              <a:rPr lang="de-DE" dirty="0" smtClean="0"/>
              <a:t>  Fragestellung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3200" dirty="0" smtClean="0"/>
              <a:t>Wie werden Angst und Furcht im Kinderfilm </a:t>
            </a:r>
            <a:r>
              <a:rPr lang="de-DE" sz="3200" b="1" dirty="0" smtClean="0">
                <a:solidFill>
                  <a:srgbClr val="FAED8A"/>
                </a:solidFill>
              </a:rPr>
              <a:t>dargestellt</a:t>
            </a:r>
            <a:r>
              <a:rPr lang="de-DE" sz="3200" dirty="0" smtClean="0">
                <a:solidFill>
                  <a:srgbClr val="FAED8A"/>
                </a:solidFill>
              </a:rPr>
              <a:t>?</a:t>
            </a:r>
          </a:p>
          <a:p>
            <a:pPr lvl="1"/>
            <a:r>
              <a:rPr lang="de-DE" b="1" dirty="0" smtClean="0">
                <a:solidFill>
                  <a:srgbClr val="FAED8A"/>
                </a:solidFill>
              </a:rPr>
              <a:t>Kontext</a:t>
            </a:r>
            <a:r>
              <a:rPr lang="de-DE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de-DE" dirty="0" smtClean="0"/>
              <a:t>des Angst- und Furchterlebens</a:t>
            </a:r>
          </a:p>
          <a:p>
            <a:pPr lvl="2"/>
            <a:r>
              <a:rPr lang="de-DE" dirty="0" smtClean="0"/>
              <a:t>Narrative Rahmung</a:t>
            </a:r>
          </a:p>
          <a:p>
            <a:pPr lvl="1"/>
            <a:r>
              <a:rPr lang="de-DE" b="1" dirty="0" smtClean="0">
                <a:solidFill>
                  <a:srgbClr val="FAED8A"/>
                </a:solidFill>
              </a:rPr>
              <a:t>Filmsprachliche</a:t>
            </a:r>
            <a:r>
              <a:rPr lang="de-DE" dirty="0" smtClean="0"/>
              <a:t> Darstellung von Angst und Furcht</a:t>
            </a:r>
          </a:p>
        </p:txBody>
      </p:sp>
      <p:sp>
        <p:nvSpPr>
          <p:cNvPr id="4" name="Abgerundetes Rechteck 3"/>
          <p:cNvSpPr/>
          <p:nvPr/>
        </p:nvSpPr>
        <p:spPr>
          <a:xfrm>
            <a:off x="2000232" y="6429396"/>
            <a:ext cx="1928826" cy="285752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>
                <a:solidFill>
                  <a:schemeClr val="tx1"/>
                </a:solidFill>
                <a:latin typeface="Verdana" pitchFamily="34" charset="0"/>
              </a:rPr>
              <a:t>Fragestellung</a:t>
            </a:r>
            <a:endParaRPr lang="de-DE" sz="1600" b="1" dirty="0">
              <a:solidFill>
                <a:schemeClr val="tx1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000" dirty="0" smtClean="0"/>
              <a:t>1.</a:t>
            </a:r>
            <a:r>
              <a:rPr lang="de-DE" dirty="0" smtClean="0"/>
              <a:t>  Fragestellung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tx1">
                  <a:lumMod val="65000"/>
                </a:schemeClr>
              </a:buClr>
            </a:pPr>
            <a:r>
              <a:rPr lang="de-DE" sz="3200" dirty="0" smtClean="0">
                <a:solidFill>
                  <a:schemeClr val="tx1">
                    <a:lumMod val="75000"/>
                  </a:schemeClr>
                </a:solidFill>
              </a:rPr>
              <a:t>Wie werden Angst und Furcht im Kinderfilm </a:t>
            </a:r>
            <a:r>
              <a:rPr lang="de-DE" sz="3200" b="1" dirty="0" smtClean="0">
                <a:solidFill>
                  <a:schemeClr val="tx1">
                    <a:lumMod val="75000"/>
                  </a:schemeClr>
                </a:solidFill>
              </a:rPr>
              <a:t>dargestellt</a:t>
            </a:r>
            <a:r>
              <a:rPr lang="de-DE" sz="3200" dirty="0" smtClean="0">
                <a:solidFill>
                  <a:schemeClr val="tx1">
                    <a:lumMod val="75000"/>
                  </a:schemeClr>
                </a:solidFill>
              </a:rPr>
              <a:t>?</a:t>
            </a:r>
          </a:p>
          <a:p>
            <a:r>
              <a:rPr lang="de-DE" sz="3200" dirty="0" smtClean="0"/>
              <a:t>Welche </a:t>
            </a:r>
            <a:r>
              <a:rPr lang="de-DE" sz="3200" b="1" dirty="0" smtClean="0">
                <a:solidFill>
                  <a:srgbClr val="FAED8A"/>
                </a:solidFill>
              </a:rPr>
              <a:t>Bildungspotenziale</a:t>
            </a:r>
            <a:r>
              <a:rPr lang="de-DE" sz="3200" dirty="0" smtClean="0"/>
              <a:t> liegen in der </a:t>
            </a:r>
            <a:r>
              <a:rPr lang="de-DE" sz="3200" b="1" dirty="0" smtClean="0">
                <a:solidFill>
                  <a:srgbClr val="FAED8A"/>
                </a:solidFill>
              </a:rPr>
              <a:t>Struktur</a:t>
            </a:r>
            <a:r>
              <a:rPr lang="de-DE" sz="3200" dirty="0" smtClean="0"/>
              <a:t> der </a:t>
            </a:r>
            <a:r>
              <a:rPr lang="de-DE" sz="3200" b="1" dirty="0" smtClean="0">
                <a:solidFill>
                  <a:srgbClr val="FAED8A"/>
                </a:solidFill>
              </a:rPr>
              <a:t>Angst- und Furchtdarstellung</a:t>
            </a:r>
            <a:r>
              <a:rPr lang="de-DE" sz="3200" dirty="0" smtClean="0"/>
              <a:t> begründet?</a:t>
            </a:r>
          </a:p>
          <a:p>
            <a:endParaRPr lang="de-DE" sz="3200" dirty="0" smtClean="0">
              <a:solidFill>
                <a:schemeClr val="tx1">
                  <a:lumMod val="65000"/>
                </a:schemeClr>
              </a:solidFill>
            </a:endParaRPr>
          </a:p>
        </p:txBody>
      </p:sp>
      <p:sp>
        <p:nvSpPr>
          <p:cNvPr id="4" name="Abgerundetes Rechteck 3"/>
          <p:cNvSpPr/>
          <p:nvPr/>
        </p:nvSpPr>
        <p:spPr>
          <a:xfrm>
            <a:off x="2000232" y="6429396"/>
            <a:ext cx="1928826" cy="285752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>
                <a:solidFill>
                  <a:schemeClr val="tx1"/>
                </a:solidFill>
                <a:latin typeface="Verdana" pitchFamily="34" charset="0"/>
              </a:rPr>
              <a:t>Fragestellung</a:t>
            </a:r>
            <a:endParaRPr lang="de-DE" sz="1600" b="1" dirty="0">
              <a:solidFill>
                <a:schemeClr val="tx1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000" dirty="0" smtClean="0"/>
              <a:t>2.</a:t>
            </a:r>
            <a:r>
              <a:rPr lang="de-DE" dirty="0" smtClean="0"/>
              <a:t>  Methodik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158" y="1000108"/>
            <a:ext cx="8329642" cy="5143536"/>
          </a:xfrm>
        </p:spPr>
        <p:txBody>
          <a:bodyPr>
            <a:noAutofit/>
          </a:bodyPr>
          <a:lstStyle/>
          <a:p>
            <a:pPr marL="582930" indent="-514350">
              <a:buClr>
                <a:schemeClr val="tx1">
                  <a:lumMod val="75000"/>
                </a:schemeClr>
              </a:buClr>
              <a:buFont typeface="+mj-lt"/>
              <a:buAutoNum type="arabicPeriod"/>
            </a:pPr>
            <a:r>
              <a:rPr lang="de-DE" dirty="0" smtClean="0">
                <a:solidFill>
                  <a:schemeClr val="tx1">
                    <a:lumMod val="75000"/>
                  </a:schemeClr>
                </a:solidFill>
              </a:rPr>
              <a:t>Klärung wichtiger Begriffe</a:t>
            </a:r>
          </a:p>
          <a:p>
            <a:pPr marL="582930" indent="-514350">
              <a:buFont typeface="+mj-lt"/>
              <a:buAutoNum type="arabicPeriod"/>
            </a:pPr>
            <a:r>
              <a:rPr lang="de-DE" dirty="0" smtClean="0"/>
              <a:t>Herausarbeiten von </a:t>
            </a:r>
            <a:r>
              <a:rPr lang="de-DE" b="1" dirty="0" smtClean="0">
                <a:solidFill>
                  <a:srgbClr val="FAED8A"/>
                </a:solidFill>
              </a:rPr>
              <a:t>Mustern</a:t>
            </a:r>
            <a:r>
              <a:rPr lang="de-DE" dirty="0" smtClean="0"/>
              <a:t> der Angst-und Furchtdarstellung</a:t>
            </a:r>
          </a:p>
          <a:p>
            <a:pPr lvl="1"/>
            <a:r>
              <a:rPr lang="de-DE" sz="2200" dirty="0" smtClean="0"/>
              <a:t>Filmauswahl durch </a:t>
            </a:r>
            <a:r>
              <a:rPr lang="de-DE" sz="2200" b="1" dirty="0" smtClean="0">
                <a:solidFill>
                  <a:srgbClr val="FAED8A"/>
                </a:solidFill>
              </a:rPr>
              <a:t>theoretisches Sampling</a:t>
            </a:r>
          </a:p>
          <a:p>
            <a:pPr lvl="1"/>
            <a:r>
              <a:rPr lang="de-DE" sz="2200" b="1" dirty="0" smtClean="0"/>
              <a:t>Strukturale </a:t>
            </a:r>
            <a:r>
              <a:rPr lang="de-DE" sz="2200" b="1" dirty="0" smtClean="0">
                <a:solidFill>
                  <a:srgbClr val="FAED8A"/>
                </a:solidFill>
              </a:rPr>
              <a:t>Filmanalyse</a:t>
            </a:r>
            <a:endParaRPr lang="de-DE" sz="2200" dirty="0" smtClean="0">
              <a:solidFill>
                <a:srgbClr val="FAED8A"/>
              </a:solidFill>
            </a:endParaRPr>
          </a:p>
          <a:p>
            <a:pPr lvl="2"/>
            <a:r>
              <a:rPr lang="de-DE" sz="2000" b="1" dirty="0" smtClean="0">
                <a:solidFill>
                  <a:srgbClr val="FAED8A"/>
                </a:solidFill>
              </a:rPr>
              <a:t>Kategorisierung</a:t>
            </a:r>
            <a:r>
              <a:rPr lang="de-DE" sz="2000" dirty="0" smtClean="0">
                <a:solidFill>
                  <a:srgbClr val="FAED8A"/>
                </a:solidFill>
              </a:rPr>
              <a:t> </a:t>
            </a:r>
            <a:r>
              <a:rPr lang="de-DE" sz="2000" dirty="0" smtClean="0"/>
              <a:t>anhand </a:t>
            </a:r>
            <a:r>
              <a:rPr lang="de-DE" sz="2000" b="1" dirty="0" smtClean="0"/>
              <a:t>narrativer Rahmungen</a:t>
            </a:r>
          </a:p>
          <a:p>
            <a:pPr lvl="2"/>
            <a:r>
              <a:rPr lang="de-DE" sz="2000" b="1" dirty="0" smtClean="0"/>
              <a:t>Filmsprachliche </a:t>
            </a:r>
            <a:r>
              <a:rPr lang="de-DE" sz="2000" b="1" dirty="0" smtClean="0">
                <a:solidFill>
                  <a:srgbClr val="FAED8A"/>
                </a:solidFill>
              </a:rPr>
              <a:t>Inszenierung</a:t>
            </a:r>
            <a:r>
              <a:rPr lang="de-DE" sz="20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de-DE" sz="2000" dirty="0" smtClean="0"/>
              <a:t>der Angst/Furcht</a:t>
            </a:r>
            <a:endParaRPr lang="de-DE" sz="2000" b="1" dirty="0" smtClean="0"/>
          </a:p>
        </p:txBody>
      </p:sp>
      <p:sp>
        <p:nvSpPr>
          <p:cNvPr id="4" name="Abgerundetes Rechteck 3"/>
          <p:cNvSpPr/>
          <p:nvPr/>
        </p:nvSpPr>
        <p:spPr>
          <a:xfrm>
            <a:off x="2000232" y="6429396"/>
            <a:ext cx="1928826" cy="285752"/>
          </a:xfrm>
          <a:prstGeom prst="roundRect">
            <a:avLst/>
          </a:prstGeom>
          <a:noFill/>
          <a:ln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0" dirty="0" smtClean="0">
                <a:solidFill>
                  <a:schemeClr val="tx1">
                    <a:lumMod val="75000"/>
                  </a:schemeClr>
                </a:solidFill>
                <a:latin typeface="Verdana" pitchFamily="34" charset="0"/>
              </a:rPr>
              <a:t>Fragestellung</a:t>
            </a:r>
            <a:endParaRPr lang="de-DE" sz="1600" b="0" dirty="0">
              <a:solidFill>
                <a:schemeClr val="tx1">
                  <a:lumMod val="75000"/>
                </a:schemeClr>
              </a:solidFill>
              <a:latin typeface="Verdana" pitchFamily="34" charset="0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4071934" y="6429396"/>
            <a:ext cx="1357322" cy="285752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>
                <a:solidFill>
                  <a:schemeClr val="tx1"/>
                </a:solidFill>
                <a:latin typeface="Verdana" pitchFamily="34" charset="0"/>
              </a:rPr>
              <a:t>Methodik</a:t>
            </a:r>
            <a:endParaRPr lang="de-DE" sz="1600" b="1" dirty="0">
              <a:solidFill>
                <a:schemeClr val="tx1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000" dirty="0" smtClean="0"/>
              <a:t>2.</a:t>
            </a:r>
            <a:r>
              <a:rPr lang="de-DE" dirty="0" smtClean="0"/>
              <a:t>  Methodik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158" y="1000108"/>
            <a:ext cx="8329642" cy="5143536"/>
          </a:xfrm>
        </p:spPr>
        <p:txBody>
          <a:bodyPr>
            <a:noAutofit/>
          </a:bodyPr>
          <a:lstStyle/>
          <a:p>
            <a:pPr marL="582930" indent="-514350">
              <a:buClr>
                <a:schemeClr val="tx1">
                  <a:lumMod val="75000"/>
                </a:schemeClr>
              </a:buClr>
              <a:buFont typeface="+mj-lt"/>
              <a:buAutoNum type="arabicPeriod"/>
            </a:pPr>
            <a:r>
              <a:rPr lang="de-DE" dirty="0" smtClean="0">
                <a:solidFill>
                  <a:schemeClr val="tx1">
                    <a:lumMod val="75000"/>
                  </a:schemeClr>
                </a:solidFill>
              </a:rPr>
              <a:t>Klärung wichtiger Begriffe</a:t>
            </a:r>
          </a:p>
          <a:p>
            <a:pPr marL="582930" indent="-514350">
              <a:buClr>
                <a:schemeClr val="tx1">
                  <a:lumMod val="75000"/>
                </a:schemeClr>
              </a:buClr>
              <a:buFont typeface="+mj-lt"/>
              <a:buAutoNum type="arabicPeriod"/>
            </a:pPr>
            <a:r>
              <a:rPr lang="de-DE" dirty="0" smtClean="0">
                <a:solidFill>
                  <a:schemeClr val="tx1">
                    <a:lumMod val="75000"/>
                  </a:schemeClr>
                </a:solidFill>
              </a:rPr>
              <a:t>Herausarbeiten von </a:t>
            </a:r>
            <a:r>
              <a:rPr lang="de-DE" b="1" dirty="0" smtClean="0">
                <a:solidFill>
                  <a:schemeClr val="tx1">
                    <a:lumMod val="75000"/>
                  </a:schemeClr>
                </a:solidFill>
              </a:rPr>
              <a:t>Mustern</a:t>
            </a:r>
            <a:r>
              <a:rPr lang="de-DE" dirty="0" smtClean="0">
                <a:solidFill>
                  <a:schemeClr val="tx1">
                    <a:lumMod val="75000"/>
                  </a:schemeClr>
                </a:solidFill>
              </a:rPr>
              <a:t> der Angst-und Furchtdarstellung</a:t>
            </a:r>
          </a:p>
          <a:p>
            <a:pPr marL="582930" indent="-514350">
              <a:buFont typeface="+mj-lt"/>
              <a:buAutoNum type="arabicPeriod"/>
            </a:pPr>
            <a:r>
              <a:rPr lang="de-DE" dirty="0" smtClean="0"/>
              <a:t>Exploration von </a:t>
            </a:r>
            <a:r>
              <a:rPr lang="de-DE" b="1" dirty="0" smtClean="0">
                <a:solidFill>
                  <a:srgbClr val="FAED8A"/>
                </a:solidFill>
              </a:rPr>
              <a:t>Bildungspotenzialen</a:t>
            </a:r>
          </a:p>
          <a:p>
            <a:pPr marL="912114" lvl="1" indent="-514350"/>
            <a:r>
              <a:rPr lang="de-DE" dirty="0" smtClean="0"/>
              <a:t>Vier Dimensionen der Medienbildung </a:t>
            </a:r>
          </a:p>
        </p:txBody>
      </p:sp>
      <p:sp>
        <p:nvSpPr>
          <p:cNvPr id="4" name="Abgerundetes Rechteck 3"/>
          <p:cNvSpPr/>
          <p:nvPr/>
        </p:nvSpPr>
        <p:spPr>
          <a:xfrm>
            <a:off x="2000232" y="6429396"/>
            <a:ext cx="1928826" cy="285752"/>
          </a:xfrm>
          <a:prstGeom prst="roundRect">
            <a:avLst/>
          </a:prstGeom>
          <a:noFill/>
          <a:ln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0" dirty="0" smtClean="0">
                <a:solidFill>
                  <a:schemeClr val="tx1">
                    <a:lumMod val="75000"/>
                  </a:schemeClr>
                </a:solidFill>
                <a:latin typeface="Verdana" pitchFamily="34" charset="0"/>
              </a:rPr>
              <a:t>Fragestellung</a:t>
            </a:r>
            <a:endParaRPr lang="de-DE" sz="1600" b="0" dirty="0">
              <a:solidFill>
                <a:schemeClr val="tx1">
                  <a:lumMod val="75000"/>
                </a:schemeClr>
              </a:solidFill>
              <a:latin typeface="Verdana" pitchFamily="34" charset="0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4071934" y="6429396"/>
            <a:ext cx="1357322" cy="285752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>
                <a:solidFill>
                  <a:schemeClr val="tx1"/>
                </a:solidFill>
                <a:latin typeface="Verdana" pitchFamily="34" charset="0"/>
              </a:rPr>
              <a:t>Methodik</a:t>
            </a:r>
            <a:endParaRPr lang="de-DE" sz="1600" b="1" dirty="0">
              <a:solidFill>
                <a:schemeClr val="tx1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000" dirty="0" smtClean="0"/>
              <a:t>3.</a:t>
            </a:r>
            <a:r>
              <a:rPr lang="de-DE" dirty="0" smtClean="0"/>
              <a:t>  Ergebnisse</a:t>
            </a:r>
            <a:endParaRPr lang="de-DE" dirty="0"/>
          </a:p>
        </p:txBody>
      </p:sp>
      <p:graphicFrame>
        <p:nvGraphicFramePr>
          <p:cNvPr id="5" name="Inhaltsplatzhalter 4"/>
          <p:cNvGraphicFramePr>
            <a:graphicFrameLocks noGrp="1"/>
          </p:cNvGraphicFramePr>
          <p:nvPr>
            <p:ph idx="1"/>
          </p:nvPr>
        </p:nvGraphicFramePr>
        <p:xfrm>
          <a:off x="357158" y="928670"/>
          <a:ext cx="8329642" cy="5214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Abgerundetes Rechteck 3"/>
          <p:cNvSpPr/>
          <p:nvPr/>
        </p:nvSpPr>
        <p:spPr>
          <a:xfrm>
            <a:off x="2000232" y="6429396"/>
            <a:ext cx="1928826" cy="285752"/>
          </a:xfrm>
          <a:prstGeom prst="roundRect">
            <a:avLst/>
          </a:prstGeom>
          <a:noFill/>
          <a:ln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0" dirty="0" smtClean="0">
                <a:solidFill>
                  <a:schemeClr val="tx1">
                    <a:lumMod val="75000"/>
                  </a:schemeClr>
                </a:solidFill>
                <a:latin typeface="Verdana" pitchFamily="34" charset="0"/>
              </a:rPr>
              <a:t>Fragestellung</a:t>
            </a:r>
            <a:endParaRPr lang="de-DE" sz="1600" b="0" dirty="0">
              <a:solidFill>
                <a:schemeClr val="tx1">
                  <a:lumMod val="75000"/>
                </a:schemeClr>
              </a:solidFill>
              <a:latin typeface="Verdana" pitchFamily="34" charset="0"/>
            </a:endParaRPr>
          </a:p>
        </p:txBody>
      </p:sp>
      <p:sp>
        <p:nvSpPr>
          <p:cNvPr id="6" name="Abgerundetes Rechteck 5"/>
          <p:cNvSpPr/>
          <p:nvPr/>
        </p:nvSpPr>
        <p:spPr>
          <a:xfrm>
            <a:off x="4071934" y="6429396"/>
            <a:ext cx="1357322" cy="285752"/>
          </a:xfrm>
          <a:prstGeom prst="roundRect">
            <a:avLst/>
          </a:prstGeom>
          <a:noFill/>
          <a:ln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0" dirty="0" smtClean="0">
                <a:solidFill>
                  <a:schemeClr val="tx1">
                    <a:lumMod val="75000"/>
                  </a:schemeClr>
                </a:solidFill>
                <a:latin typeface="Verdana" pitchFamily="34" charset="0"/>
              </a:rPr>
              <a:t>Methodik</a:t>
            </a:r>
            <a:endParaRPr lang="de-DE" sz="1600" b="0" dirty="0">
              <a:solidFill>
                <a:schemeClr val="tx1">
                  <a:lumMod val="75000"/>
                </a:schemeClr>
              </a:solidFill>
              <a:latin typeface="Verdana" pitchFamily="34" charset="0"/>
            </a:endParaRPr>
          </a:p>
        </p:txBody>
      </p:sp>
      <p:sp>
        <p:nvSpPr>
          <p:cNvPr id="7" name="Abgerundetes Rechteck 6"/>
          <p:cNvSpPr/>
          <p:nvPr/>
        </p:nvSpPr>
        <p:spPr>
          <a:xfrm>
            <a:off x="5572132" y="6429396"/>
            <a:ext cx="1571636" cy="285752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>
                <a:solidFill>
                  <a:schemeClr val="tx1"/>
                </a:solidFill>
                <a:latin typeface="Verdana" pitchFamily="34" charset="0"/>
              </a:rPr>
              <a:t>Ergebnisse</a:t>
            </a:r>
            <a:endParaRPr lang="de-DE" sz="1600" b="1" dirty="0">
              <a:solidFill>
                <a:schemeClr val="tx1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z="2000" dirty="0" smtClean="0"/>
              <a:t>3.1.1 </a:t>
            </a:r>
            <a:r>
              <a:rPr lang="de-DE" dirty="0" smtClean="0"/>
              <a:t> Angst-Furcht-Transformation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effectLst/>
        </p:spPr>
        <p:txBody>
          <a:bodyPr>
            <a:normAutofit fontScale="85000" lnSpcReduction="10000"/>
          </a:bodyPr>
          <a:lstStyle/>
          <a:p>
            <a:r>
              <a:rPr lang="de-DE" sz="3100" dirty="0" smtClean="0"/>
              <a:t>Gegenspieler in </a:t>
            </a:r>
            <a:r>
              <a:rPr lang="de-DE" sz="3100" b="1" dirty="0" smtClean="0">
                <a:solidFill>
                  <a:srgbClr val="FAED8A"/>
                </a:solidFill>
              </a:rPr>
              <a:t>„geschützter Sphäre“ </a:t>
            </a:r>
            <a:r>
              <a:rPr lang="de-DE" sz="3100" dirty="0" smtClean="0"/>
              <a:t>= </a:t>
            </a:r>
            <a:r>
              <a:rPr lang="de-DE" sz="3100" b="1" dirty="0" smtClean="0"/>
              <a:t>Personifikation kindlicher Angst</a:t>
            </a:r>
          </a:p>
          <a:p>
            <a:pPr lvl="1"/>
            <a:r>
              <a:rPr lang="de-DE" b="1" dirty="0" smtClean="0"/>
              <a:t>Geschütze Sphäre </a:t>
            </a:r>
            <a:r>
              <a:rPr lang="de-DE" dirty="0" smtClean="0"/>
              <a:t>= Von der Alltagswelt des Kindes klar abgegrenzter Ort</a:t>
            </a:r>
          </a:p>
          <a:p>
            <a:r>
              <a:rPr lang="de-DE" b="1" dirty="0" smtClean="0">
                <a:solidFill>
                  <a:srgbClr val="FAED8A"/>
                </a:solidFill>
              </a:rPr>
              <a:t>Polarisierte</a:t>
            </a:r>
            <a:r>
              <a:rPr lang="de-DE" dirty="0" smtClean="0"/>
              <a:t> Personenkonstellation</a:t>
            </a:r>
          </a:p>
          <a:p>
            <a:r>
              <a:rPr lang="de-DE" sz="3100" b="1" dirty="0" smtClean="0"/>
              <a:t>Angst: </a:t>
            </a:r>
            <a:r>
              <a:rPr lang="de-DE" sz="3100" dirty="0" smtClean="0"/>
              <a:t>sich </a:t>
            </a:r>
            <a:r>
              <a:rPr lang="de-DE" sz="3100" b="1" dirty="0" smtClean="0">
                <a:solidFill>
                  <a:srgbClr val="FAED8A"/>
                </a:solidFill>
              </a:rPr>
              <a:t>ängstigendes Kind</a:t>
            </a:r>
          </a:p>
          <a:p>
            <a:r>
              <a:rPr lang="de-DE" b="1" dirty="0" smtClean="0"/>
              <a:t>Furcht: </a:t>
            </a:r>
          </a:p>
          <a:p>
            <a:pPr lvl="1"/>
            <a:r>
              <a:rPr lang="de-DE" dirty="0" smtClean="0"/>
              <a:t>Betonung der </a:t>
            </a:r>
            <a:r>
              <a:rPr lang="de-DE" b="1" dirty="0" smtClean="0">
                <a:solidFill>
                  <a:srgbClr val="FAED8A"/>
                </a:solidFill>
              </a:rPr>
              <a:t>Überlegenheit</a:t>
            </a:r>
            <a:r>
              <a:rPr lang="de-DE" dirty="0" smtClean="0"/>
              <a:t> des Furchtbaren</a:t>
            </a:r>
          </a:p>
          <a:p>
            <a:pPr lvl="1"/>
            <a:r>
              <a:rPr lang="de-DE" dirty="0" smtClean="0"/>
              <a:t>Audiovisuelle Codierung von Gut und Böse</a:t>
            </a:r>
          </a:p>
          <a:p>
            <a:endParaRPr lang="de-DE" dirty="0" smtClean="0"/>
          </a:p>
        </p:txBody>
      </p:sp>
      <p:sp>
        <p:nvSpPr>
          <p:cNvPr id="4" name="Abgerundetes Rechteck 3"/>
          <p:cNvSpPr/>
          <p:nvPr/>
        </p:nvSpPr>
        <p:spPr>
          <a:xfrm>
            <a:off x="2000232" y="6429396"/>
            <a:ext cx="1928826" cy="285752"/>
          </a:xfrm>
          <a:prstGeom prst="roundRect">
            <a:avLst/>
          </a:prstGeom>
          <a:noFill/>
          <a:ln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0" dirty="0" smtClean="0">
                <a:solidFill>
                  <a:schemeClr val="tx1">
                    <a:lumMod val="75000"/>
                  </a:schemeClr>
                </a:solidFill>
                <a:latin typeface="Verdana" pitchFamily="34" charset="0"/>
              </a:rPr>
              <a:t>Fragestellung</a:t>
            </a:r>
            <a:endParaRPr lang="de-DE" sz="1600" b="0" dirty="0">
              <a:solidFill>
                <a:schemeClr val="tx1">
                  <a:lumMod val="75000"/>
                </a:schemeClr>
              </a:solidFill>
              <a:latin typeface="Verdana" pitchFamily="34" charset="0"/>
            </a:endParaRPr>
          </a:p>
        </p:txBody>
      </p:sp>
      <p:sp>
        <p:nvSpPr>
          <p:cNvPr id="5" name="Abgerundetes Rechteck 4"/>
          <p:cNvSpPr/>
          <p:nvPr/>
        </p:nvSpPr>
        <p:spPr>
          <a:xfrm>
            <a:off x="4071934" y="6429396"/>
            <a:ext cx="1357322" cy="285752"/>
          </a:xfrm>
          <a:prstGeom prst="roundRect">
            <a:avLst/>
          </a:prstGeom>
          <a:noFill/>
          <a:ln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0" dirty="0" smtClean="0">
                <a:solidFill>
                  <a:schemeClr val="tx1">
                    <a:lumMod val="75000"/>
                  </a:schemeClr>
                </a:solidFill>
                <a:latin typeface="Verdana" pitchFamily="34" charset="0"/>
              </a:rPr>
              <a:t>Methodik</a:t>
            </a:r>
            <a:endParaRPr lang="de-DE" sz="1600" b="0" dirty="0">
              <a:solidFill>
                <a:schemeClr val="tx1">
                  <a:lumMod val="75000"/>
                </a:schemeClr>
              </a:solidFill>
              <a:latin typeface="Verdana" pitchFamily="34" charset="0"/>
            </a:endParaRPr>
          </a:p>
        </p:txBody>
      </p:sp>
      <p:sp>
        <p:nvSpPr>
          <p:cNvPr id="6" name="Abgerundetes Rechteck 5"/>
          <p:cNvSpPr/>
          <p:nvPr/>
        </p:nvSpPr>
        <p:spPr>
          <a:xfrm>
            <a:off x="5572132" y="6429396"/>
            <a:ext cx="1571636" cy="285752"/>
          </a:xfrm>
          <a:prstGeom prst="round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1600" b="1" dirty="0" smtClean="0">
                <a:solidFill>
                  <a:schemeClr val="tx1"/>
                </a:solidFill>
                <a:latin typeface="Verdana" pitchFamily="34" charset="0"/>
              </a:rPr>
              <a:t>Ergebnisse</a:t>
            </a:r>
            <a:endParaRPr lang="de-DE" sz="1600" b="1" dirty="0">
              <a:solidFill>
                <a:schemeClr val="tx1"/>
              </a:solidFill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85720" y="142852"/>
            <a:ext cx="8715436" cy="642942"/>
          </a:xfrm>
        </p:spPr>
        <p:txBody>
          <a:bodyPr/>
          <a:lstStyle/>
          <a:p>
            <a:r>
              <a:rPr lang="de-DE" sz="2000" dirty="0" smtClean="0"/>
              <a:t>3.1.2</a:t>
            </a:r>
            <a:r>
              <a:rPr lang="de-DE" dirty="0" smtClean="0"/>
              <a:t> Permanente Bearbeitung und </a:t>
            </a:r>
            <a:r>
              <a:rPr lang="de-DE" sz="2000" dirty="0" smtClean="0"/>
              <a:t>3.1.3</a:t>
            </a:r>
            <a:r>
              <a:rPr lang="de-DE" dirty="0" smtClean="0"/>
              <a:t> Mutprobe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de-DE" sz="3100" b="1" dirty="0" smtClean="0">
                <a:solidFill>
                  <a:srgbClr val="FAED8A"/>
                </a:solidFill>
              </a:rPr>
              <a:t>Permanente Bearbeitung</a:t>
            </a:r>
          </a:p>
          <a:p>
            <a:pPr lvl="1">
              <a:lnSpc>
                <a:spcPct val="145000"/>
              </a:lnSpc>
            </a:pPr>
            <a:r>
              <a:rPr lang="de-DE" dirty="0" smtClean="0"/>
              <a:t>Zwei sich </a:t>
            </a:r>
            <a:r>
              <a:rPr lang="de-DE" b="1" dirty="0" smtClean="0">
                <a:solidFill>
                  <a:srgbClr val="FAED8A"/>
                </a:solidFill>
              </a:rPr>
              <a:t>komplementär</a:t>
            </a:r>
            <a:r>
              <a:rPr lang="de-DE" b="1" dirty="0" smtClean="0"/>
              <a:t> ergänzende </a:t>
            </a:r>
            <a:r>
              <a:rPr lang="de-DE" b="1" dirty="0" smtClean="0">
                <a:solidFill>
                  <a:srgbClr val="FAED8A"/>
                </a:solidFill>
              </a:rPr>
              <a:t>Außenseiter</a:t>
            </a:r>
            <a:r>
              <a:rPr lang="de-DE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de-DE" dirty="0" smtClean="0"/>
              <a:t>erschaffen sich eine </a:t>
            </a:r>
            <a:r>
              <a:rPr lang="de-DE" b="1" dirty="0" smtClean="0">
                <a:solidFill>
                  <a:srgbClr val="FAED8A"/>
                </a:solidFill>
              </a:rPr>
              <a:t>Traumwelt</a:t>
            </a:r>
          </a:p>
          <a:p>
            <a:pPr lvl="1">
              <a:lnSpc>
                <a:spcPct val="145000"/>
              </a:lnSpc>
            </a:pPr>
            <a:r>
              <a:rPr lang="de-DE" dirty="0" smtClean="0"/>
              <a:t>Traumwelt fungiert als </a:t>
            </a:r>
            <a:r>
              <a:rPr lang="de-DE" b="1" dirty="0" smtClean="0">
                <a:solidFill>
                  <a:srgbClr val="FAED8A"/>
                </a:solidFill>
              </a:rPr>
              <a:t>formbarer Gegenentwurf </a:t>
            </a:r>
            <a:r>
              <a:rPr lang="de-DE" b="1" dirty="0" smtClean="0"/>
              <a:t>zur Realität</a:t>
            </a:r>
          </a:p>
          <a:p>
            <a:r>
              <a:rPr lang="de-DE" sz="3100" b="1" dirty="0" smtClean="0">
                <a:solidFill>
                  <a:srgbClr val="FAED8A"/>
                </a:solidFill>
              </a:rPr>
              <a:t>Mutprobe</a:t>
            </a:r>
          </a:p>
          <a:p>
            <a:pPr lvl="1"/>
            <a:r>
              <a:rPr lang="de-DE" dirty="0" smtClean="0"/>
              <a:t>Handlungsumfeld durch </a:t>
            </a:r>
            <a:r>
              <a:rPr lang="de-DE" b="1" dirty="0" smtClean="0">
                <a:solidFill>
                  <a:srgbClr val="FAED8A"/>
                </a:solidFill>
              </a:rPr>
              <a:t>„männliche Sozialisation“ </a:t>
            </a:r>
            <a:r>
              <a:rPr lang="de-DE" dirty="0" smtClean="0"/>
              <a:t>geprägt</a:t>
            </a:r>
          </a:p>
          <a:p>
            <a:pPr lvl="1"/>
            <a:r>
              <a:rPr lang="de-DE" dirty="0" smtClean="0"/>
              <a:t>Hauptperson muss </a:t>
            </a:r>
            <a:r>
              <a:rPr lang="de-DE" b="1" dirty="0" smtClean="0">
                <a:solidFill>
                  <a:srgbClr val="FAED8A"/>
                </a:solidFill>
              </a:rPr>
              <a:t>Mutprobe</a:t>
            </a:r>
            <a:r>
              <a:rPr lang="de-DE" dirty="0" smtClean="0"/>
              <a:t> bestehen, um in der Gesellschaft anerkannt zu werden</a:t>
            </a:r>
          </a:p>
          <a:p>
            <a:endParaRPr lang="de-DE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apetus">
  <a:themeElements>
    <a:clrScheme name="Deluxe">
      <a:dk1>
        <a:sysClr val="windowText" lastClr="000000"/>
      </a:dk1>
      <a:lt1>
        <a:sysClr val="window" lastClr="FFFFFF"/>
      </a:lt1>
      <a:dk2>
        <a:srgbClr val="30356E"/>
      </a:dk2>
      <a:lt2>
        <a:srgbClr val="FFF9E5"/>
      </a:lt2>
      <a:accent1>
        <a:srgbClr val="CC4757"/>
      </a:accent1>
      <a:accent2>
        <a:srgbClr val="FF6F61"/>
      </a:accent2>
      <a:accent3>
        <a:srgbClr val="FF953E"/>
      </a:accent3>
      <a:accent4>
        <a:srgbClr val="F8BD52"/>
      </a:accent4>
      <a:accent5>
        <a:srgbClr val="46A6BD"/>
      </a:accent5>
      <a:accent6>
        <a:srgbClr val="5488BC"/>
      </a:accent6>
      <a:hlink>
        <a:srgbClr val="FA7D7A"/>
      </a:hlink>
      <a:folHlink>
        <a:srgbClr val="FFCF3E"/>
      </a:folHlink>
    </a:clrScheme>
    <a:fontScheme name="Iapetus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apetus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0</TotalTime>
  <Words>425</Words>
  <Application>Microsoft Office PowerPoint</Application>
  <PresentationFormat>Bildschirmpräsentation (4:3)</PresentationFormat>
  <Paragraphs>142</Paragraphs>
  <Slides>15</Slides>
  <Notes>15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15</vt:i4>
      </vt:variant>
    </vt:vector>
  </HeadingPairs>
  <TitlesOfParts>
    <vt:vector size="16" baseType="lpstr">
      <vt:lpstr>Iapetus</vt:lpstr>
      <vt:lpstr>Die Darstellung von Angst  und Furcht im Kinderfilm</vt:lpstr>
      <vt:lpstr>Gliederung</vt:lpstr>
      <vt:lpstr>1.  Fragestellung</vt:lpstr>
      <vt:lpstr>1.  Fragestellung</vt:lpstr>
      <vt:lpstr>2.  Methodik</vt:lpstr>
      <vt:lpstr>2.  Methodik</vt:lpstr>
      <vt:lpstr>3.  Ergebnisse</vt:lpstr>
      <vt:lpstr>3.1.1  Angst-Furcht-Transformation</vt:lpstr>
      <vt:lpstr>3.1.2 Permanente Bearbeitung und 3.1.3 Mutprobe</vt:lpstr>
      <vt:lpstr>3.1.4   Heldenreise und 3.1.5  Gegenspieler</vt:lpstr>
      <vt:lpstr>3.2 Bildungspotenziale</vt:lpstr>
      <vt:lpstr>3.2 Bildungspotenziale</vt:lpstr>
      <vt:lpstr>3.2 Bildungspotenziale</vt:lpstr>
      <vt:lpstr>3.2 Bildungspotenziale</vt:lpstr>
      <vt:lpstr>Ende der Präsentation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Wolfgang Ruge</dc:creator>
  <cp:lastModifiedBy>Wolfgang Ruge</cp:lastModifiedBy>
  <cp:revision>279</cp:revision>
  <dcterms:created xsi:type="dcterms:W3CDTF">2008-06-09T20:50:30Z</dcterms:created>
  <dcterms:modified xsi:type="dcterms:W3CDTF">2008-09-23T09:39:59Z</dcterms:modified>
</cp:coreProperties>
</file>