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4" r:id="rId1"/>
  </p:sldMasterIdLst>
  <p:notesMasterIdLst>
    <p:notesMasterId r:id="rId23"/>
  </p:notesMasterIdLst>
  <p:sldIdLst>
    <p:sldId id="256" r:id="rId2"/>
    <p:sldId id="257" r:id="rId3"/>
    <p:sldId id="258" r:id="rId4"/>
    <p:sldId id="283" r:id="rId5"/>
    <p:sldId id="282" r:id="rId6"/>
    <p:sldId id="301" r:id="rId7"/>
    <p:sldId id="302" r:id="rId8"/>
    <p:sldId id="304" r:id="rId9"/>
    <p:sldId id="298" r:id="rId10"/>
    <p:sldId id="260" r:id="rId11"/>
    <p:sldId id="299" r:id="rId12"/>
    <p:sldId id="290" r:id="rId13"/>
    <p:sldId id="289" r:id="rId14"/>
    <p:sldId id="305" r:id="rId15"/>
    <p:sldId id="285" r:id="rId16"/>
    <p:sldId id="287" r:id="rId17"/>
    <p:sldId id="288" r:id="rId18"/>
    <p:sldId id="286" r:id="rId19"/>
    <p:sldId id="263" r:id="rId20"/>
    <p:sldId id="280" r:id="rId21"/>
    <p:sldId id="264" r:id="rId22"/>
  </p:sldIdLst>
  <p:sldSz cx="9144000" cy="6858000" type="screen4x3"/>
  <p:notesSz cx="7099300" cy="10234613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7934" autoAdjust="0"/>
    <p:restoredTop sz="89011" autoAdjust="0"/>
  </p:normalViewPr>
  <p:slideViewPr>
    <p:cSldViewPr>
      <p:cViewPr>
        <p:scale>
          <a:sx n="100" d="100"/>
          <a:sy n="100" d="100"/>
        </p:scale>
        <p:origin x="-504" y="-2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200" d="100"/>
        <a:sy n="200" d="100"/>
      </p:scale>
      <p:origin x="0" y="0"/>
    </p:cViewPr>
  </p:notesTextViewPr>
  <p:notesViewPr>
    <p:cSldViewPr>
      <p:cViewPr varScale="1">
        <p:scale>
          <a:sx n="83" d="100"/>
          <a:sy n="83" d="100"/>
        </p:scale>
        <p:origin x="-2352" y="-72"/>
      </p:cViewPr>
      <p:guideLst>
        <p:guide orient="horz" pos="3224"/>
        <p:guide pos="2236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37FF6365-A065-4597-BA6A-7C3CA3FEE9E6}" type="datetimeFigureOut">
              <a:rPr lang="de-DE" smtClean="0"/>
              <a:pPr/>
              <a:t>22.01.2008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709930" y="4861441"/>
            <a:ext cx="5679440" cy="4605576"/>
          </a:xfrm>
          <a:prstGeom prst="rect">
            <a:avLst/>
          </a:prstGeom>
        </p:spPr>
        <p:txBody>
          <a:bodyPr vert="horz" lIns="99048" tIns="49524" rIns="99048" bIns="49524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B5C3D1F0-A2DA-4438-92FA-0627E278D0F3}" type="slidenum">
              <a:rPr lang="de-DE" smtClean="0"/>
              <a:pPr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C3D1F0-A2DA-4438-92FA-0627E278D0F3}" type="slidenum">
              <a:rPr lang="de-DE" smtClean="0"/>
              <a:pPr/>
              <a:t>2</a:t>
            </a:fld>
            <a:endParaRPr lang="de-DE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C3D1F0-A2DA-4438-92FA-0627E278D0F3}" type="slidenum">
              <a:rPr lang="de-DE" smtClean="0"/>
              <a:pPr/>
              <a:t>20</a:t>
            </a:fld>
            <a:endParaRPr lang="de-DE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C3D1F0-A2DA-4438-92FA-0627E278D0F3}" type="slidenum">
              <a:rPr lang="de-DE" smtClean="0"/>
              <a:pPr/>
              <a:t>21</a:t>
            </a:fld>
            <a:endParaRPr lang="de-DE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 baseline="0" dirty="0" smtClean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C3D1F0-A2DA-4438-92FA-0627E278D0F3}" type="slidenum">
              <a:rPr lang="de-DE" smtClean="0"/>
              <a:pPr/>
              <a:t>3</a:t>
            </a:fld>
            <a:endParaRPr lang="de-DE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C3D1F0-A2DA-4438-92FA-0627E278D0F3}" type="slidenum">
              <a:rPr lang="de-DE" smtClean="0"/>
              <a:pPr/>
              <a:t>4</a:t>
            </a:fld>
            <a:endParaRPr lang="de-DE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C3D1F0-A2DA-4438-92FA-0627E278D0F3}" type="slidenum">
              <a:rPr lang="de-DE" smtClean="0"/>
              <a:pPr/>
              <a:t>6</a:t>
            </a:fld>
            <a:endParaRPr lang="de-DE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C3D1F0-A2DA-4438-92FA-0627E278D0F3}" type="slidenum">
              <a:rPr lang="de-DE" smtClean="0"/>
              <a:pPr/>
              <a:t>7</a:t>
            </a:fld>
            <a:endParaRPr lang="de-DE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C3D1F0-A2DA-4438-92FA-0627E278D0F3}" type="slidenum">
              <a:rPr lang="de-DE" smtClean="0"/>
              <a:pPr/>
              <a:t>8</a:t>
            </a:fld>
            <a:endParaRPr lang="de-DE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 baseline="0" dirty="0" smtClean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C3D1F0-A2DA-4438-92FA-0627E278D0F3}" type="slidenum">
              <a:rPr lang="de-DE" smtClean="0"/>
              <a:pPr/>
              <a:t>10</a:t>
            </a:fld>
            <a:endParaRPr lang="de-DE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C3D1F0-A2DA-4438-92FA-0627E278D0F3}" type="slidenum">
              <a:rPr lang="de-DE" smtClean="0"/>
              <a:pPr/>
              <a:t>14</a:t>
            </a:fld>
            <a:endParaRPr lang="de-DE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C3D1F0-A2DA-4438-92FA-0627E278D0F3}" type="slidenum">
              <a:rPr lang="de-DE" smtClean="0"/>
              <a:pPr/>
              <a:t>15</a:t>
            </a:fld>
            <a:endParaRPr lang="de-D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hteck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hteck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el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de-DE" dirty="0" smtClean="0"/>
              <a:t>Titelmasterformat durch Klicken bearbeiten</a:t>
            </a:r>
            <a:endParaRPr kumimoji="0" lang="en-US" dirty="0"/>
          </a:p>
        </p:txBody>
      </p:sp>
      <p:sp>
        <p:nvSpPr>
          <p:cNvPr id="9" name="Untertitel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de-DE" smtClean="0"/>
              <a:t>Formatvorlage des Untertitelmasters durch Klicken bearbeiten</a:t>
            </a:r>
            <a:endParaRPr kumimoji="0" lang="en-US"/>
          </a:p>
        </p:txBody>
      </p:sp>
      <p:sp>
        <p:nvSpPr>
          <p:cNvPr id="28" name="Datumsplatzhalt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  <a:prstGeom prst="rect">
            <a:avLst/>
          </a:prstGeo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endParaRPr lang="de-DE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2910" y="-24"/>
            <a:ext cx="8501090" cy="990600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kumimoji="0" lang="de-DE" dirty="0" smtClean="0"/>
              <a:t>Titelmasterformat durch Klicken bearbeiten</a:t>
            </a:r>
            <a:endParaRPr kumimoji="0" lang="en-US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0" y="6429396"/>
            <a:ext cx="500034" cy="428604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rgbClr val="0070C0"/>
                </a:solidFill>
              </a:defRPr>
            </a:lvl1pPr>
          </a:lstStyle>
          <a:p>
            <a:fld id="{B6EA6D50-8D02-4595-8DA9-0CBAEB861BB0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8" name="Inhaltsplatzhalter 7"/>
          <p:cNvSpPr>
            <a:spLocks noGrp="1"/>
          </p:cNvSpPr>
          <p:nvPr>
            <p:ph sz="quarter" idx="1"/>
          </p:nvPr>
        </p:nvSpPr>
        <p:spPr>
          <a:xfrm>
            <a:off x="612648" y="1285860"/>
            <a:ext cx="8153400" cy="4810140"/>
          </a:xfrm>
        </p:spPr>
        <p:txBody>
          <a:bodyPr/>
          <a:lstStyle>
            <a:lvl1pPr>
              <a:lnSpc>
                <a:spcPct val="100000"/>
              </a:lnSpc>
              <a:defRPr/>
            </a:lvl1pPr>
            <a:lvl2pPr>
              <a:lnSpc>
                <a:spcPct val="100000"/>
              </a:lnSpc>
              <a:defRPr/>
            </a:lvl2pPr>
            <a:lvl3pPr>
              <a:lnSpc>
                <a:spcPct val="100000"/>
              </a:lnSpc>
              <a:defRPr/>
            </a:lvl3pPr>
            <a:lvl4pPr>
              <a:lnSpc>
                <a:spcPct val="100000"/>
              </a:lnSpc>
              <a:defRPr/>
            </a:lvl4pPr>
            <a:lvl5pPr>
              <a:lnSpc>
                <a:spcPct val="100000"/>
              </a:lnSpc>
              <a:defRPr/>
            </a:lvl5pPr>
          </a:lstStyle>
          <a:p>
            <a:pPr lvl="0" eaLnBrk="1" latinLnBrk="0" hangingPunct="1"/>
            <a:r>
              <a:rPr lang="de-DE" dirty="0" smtClean="0"/>
              <a:t>Textmasterformate durch Klicken bearbeiten</a:t>
            </a:r>
          </a:p>
          <a:p>
            <a:pPr lvl="1" eaLnBrk="1" latinLnBrk="0" hangingPunct="1"/>
            <a:r>
              <a:rPr lang="de-DE" dirty="0" smtClean="0"/>
              <a:t>Zweite Ebene</a:t>
            </a:r>
          </a:p>
          <a:p>
            <a:pPr lvl="2" eaLnBrk="1" latinLnBrk="0" hangingPunct="1"/>
            <a:r>
              <a:rPr lang="de-DE" dirty="0" smtClean="0"/>
              <a:t>Dritte Ebene</a:t>
            </a:r>
          </a:p>
          <a:p>
            <a:pPr lvl="3" eaLnBrk="1" latinLnBrk="0" hangingPunct="1"/>
            <a:r>
              <a:rPr lang="de-DE" dirty="0" smtClean="0"/>
              <a:t>Vierte Ebene</a:t>
            </a:r>
          </a:p>
          <a:p>
            <a:pPr lvl="4" eaLnBrk="1" latinLnBrk="0" hangingPunct="1"/>
            <a:r>
              <a:rPr lang="de-DE" dirty="0" smtClean="0"/>
              <a:t>Fünfte Ebene</a:t>
            </a:r>
            <a:endParaRPr kumimoji="0"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hteck 18"/>
          <p:cNvSpPr/>
          <p:nvPr userDrawn="1"/>
        </p:nvSpPr>
        <p:spPr>
          <a:xfrm>
            <a:off x="0" y="6357958"/>
            <a:ext cx="9144000" cy="50004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2" name="Titelplatzhalt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248680" cy="557194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de-DE" dirty="0" smtClean="0"/>
              <a:t>Titelmasterformat durch Klicken bearbeiten</a:t>
            </a:r>
            <a:endParaRPr kumimoji="0" lang="en-US" dirty="0"/>
          </a:p>
        </p:txBody>
      </p:sp>
      <p:sp>
        <p:nvSpPr>
          <p:cNvPr id="13" name="Textplatzhalter 12"/>
          <p:cNvSpPr>
            <a:spLocks noGrp="1"/>
          </p:cNvSpPr>
          <p:nvPr>
            <p:ph type="body" idx="1"/>
          </p:nvPr>
        </p:nvSpPr>
        <p:spPr>
          <a:xfrm>
            <a:off x="612648" y="1285860"/>
            <a:ext cx="8174194" cy="4786346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de-DE" dirty="0" smtClean="0"/>
              <a:t>Textmasterformate durch Klicken bearbeiten</a:t>
            </a:r>
          </a:p>
          <a:p>
            <a:pPr lvl="1" eaLnBrk="1" latinLnBrk="0" hangingPunct="1"/>
            <a:r>
              <a:rPr kumimoji="0" lang="de-DE" dirty="0" smtClean="0"/>
              <a:t>Zweite Ebene</a:t>
            </a:r>
          </a:p>
          <a:p>
            <a:pPr lvl="2" eaLnBrk="1" latinLnBrk="0" hangingPunct="1"/>
            <a:r>
              <a:rPr kumimoji="0" lang="de-DE" dirty="0" smtClean="0"/>
              <a:t>Dritte Ebene</a:t>
            </a:r>
          </a:p>
          <a:p>
            <a:pPr lvl="3" eaLnBrk="1" latinLnBrk="0" hangingPunct="1"/>
            <a:r>
              <a:rPr kumimoji="0" lang="de-DE" dirty="0" smtClean="0"/>
              <a:t>Vierte Ebene</a:t>
            </a:r>
          </a:p>
          <a:p>
            <a:pPr lvl="4" eaLnBrk="1" latinLnBrk="0" hangingPunct="1"/>
            <a:r>
              <a:rPr kumimoji="0" lang="de-DE" dirty="0" smtClean="0"/>
              <a:t>Fünfte Ebene</a:t>
            </a:r>
            <a:endParaRPr kumimoji="0" lang="en-US" dirty="0"/>
          </a:p>
        </p:txBody>
      </p:sp>
      <p:sp>
        <p:nvSpPr>
          <p:cNvPr id="8" name="Rechteck 7"/>
          <p:cNvSpPr/>
          <p:nvPr/>
        </p:nvSpPr>
        <p:spPr>
          <a:xfrm>
            <a:off x="0" y="902952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hteck 8"/>
          <p:cNvSpPr/>
          <p:nvPr/>
        </p:nvSpPr>
        <p:spPr>
          <a:xfrm>
            <a:off x="590550" y="902952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hteck 31"/>
          <p:cNvSpPr/>
          <p:nvPr userDrawn="1"/>
        </p:nvSpPr>
        <p:spPr>
          <a:xfrm>
            <a:off x="0" y="6143644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Rechteck 32"/>
          <p:cNvSpPr/>
          <p:nvPr userDrawn="1"/>
        </p:nvSpPr>
        <p:spPr>
          <a:xfrm>
            <a:off x="590550" y="6143644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4" name="Foliennummernplatzhalter 22"/>
          <p:cNvSpPr txBox="1">
            <a:spLocks/>
          </p:cNvSpPr>
          <p:nvPr userDrawn="1"/>
        </p:nvSpPr>
        <p:spPr>
          <a:xfrm>
            <a:off x="0" y="6181426"/>
            <a:ext cx="533400" cy="244476"/>
          </a:xfrm>
          <a:prstGeom prst="rect">
            <a:avLst/>
          </a:prstGeom>
        </p:spPr>
        <p:txBody>
          <a:bodyPr vert="horz" anchor="ctr" anchorCtr="0">
            <a:normAutofit fontScale="85000" lnSpcReduction="20000"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4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0" name="Textfeld 49"/>
          <p:cNvSpPr txBox="1"/>
          <p:nvPr userDrawn="1"/>
        </p:nvSpPr>
        <p:spPr>
          <a:xfrm>
            <a:off x="642910" y="6429396"/>
            <a:ext cx="2357454" cy="33855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de-DE" sz="1600" b="0" dirty="0" smtClean="0">
                <a:solidFill>
                  <a:schemeClr val="tx1"/>
                </a:solidFill>
              </a:rPr>
              <a:t>Fragestellung /</a:t>
            </a:r>
            <a:r>
              <a:rPr lang="de-DE" sz="1600" b="0" baseline="0" dirty="0" smtClean="0">
                <a:solidFill>
                  <a:schemeClr val="tx1"/>
                </a:solidFill>
              </a:rPr>
              <a:t> Methode</a:t>
            </a:r>
            <a:endParaRPr lang="de-DE" sz="1600" b="0" dirty="0">
              <a:solidFill>
                <a:schemeClr val="tx1"/>
              </a:solidFill>
            </a:endParaRPr>
          </a:p>
        </p:txBody>
      </p:sp>
      <p:sp>
        <p:nvSpPr>
          <p:cNvPr id="17" name="Textfeld 16"/>
          <p:cNvSpPr txBox="1"/>
          <p:nvPr userDrawn="1"/>
        </p:nvSpPr>
        <p:spPr>
          <a:xfrm>
            <a:off x="3071802" y="6429396"/>
            <a:ext cx="1500198" cy="33855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de-DE" sz="1600" b="0" dirty="0" smtClean="0">
                <a:solidFill>
                  <a:schemeClr val="tx1"/>
                </a:solidFill>
              </a:rPr>
              <a:t>Begriffsklärung</a:t>
            </a:r>
            <a:endParaRPr lang="de-DE" sz="1600" b="0" dirty="0">
              <a:solidFill>
                <a:schemeClr val="tx1"/>
              </a:solidFill>
            </a:endParaRPr>
          </a:p>
        </p:txBody>
      </p:sp>
      <p:sp>
        <p:nvSpPr>
          <p:cNvPr id="18" name="Textfeld 17"/>
          <p:cNvSpPr txBox="1"/>
          <p:nvPr userDrawn="1"/>
        </p:nvSpPr>
        <p:spPr>
          <a:xfrm>
            <a:off x="4643438" y="6429396"/>
            <a:ext cx="1500198" cy="33855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de-DE" sz="1600" b="0" dirty="0" err="1" smtClean="0">
                <a:solidFill>
                  <a:schemeClr val="tx1"/>
                </a:solidFill>
              </a:rPr>
              <a:t>Transmedialität</a:t>
            </a:r>
            <a:endParaRPr lang="de-DE" sz="1600" b="0" dirty="0">
              <a:solidFill>
                <a:schemeClr val="tx1"/>
              </a:solidFill>
            </a:endParaRPr>
          </a:p>
        </p:txBody>
      </p:sp>
      <p:sp>
        <p:nvSpPr>
          <p:cNvPr id="21" name="Textfeld 20"/>
          <p:cNvSpPr txBox="1"/>
          <p:nvPr userDrawn="1"/>
        </p:nvSpPr>
        <p:spPr>
          <a:xfrm>
            <a:off x="6215074" y="6429396"/>
            <a:ext cx="1571636" cy="33855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de-DE" sz="1600" b="0" dirty="0" smtClean="0">
                <a:solidFill>
                  <a:schemeClr val="tx1"/>
                </a:solidFill>
              </a:rPr>
              <a:t>Vorl. Gliederung</a:t>
            </a:r>
            <a:endParaRPr lang="de-DE" sz="1600" b="0" dirty="0">
              <a:solidFill>
                <a:schemeClr val="tx1"/>
              </a:solidFill>
            </a:endParaRPr>
          </a:p>
        </p:txBody>
      </p:sp>
      <p:sp>
        <p:nvSpPr>
          <p:cNvPr id="26" name="Textfeld 25"/>
          <p:cNvSpPr txBox="1"/>
          <p:nvPr userDrawn="1"/>
        </p:nvSpPr>
        <p:spPr>
          <a:xfrm>
            <a:off x="7858180" y="6429396"/>
            <a:ext cx="1214414" cy="33855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de-DE" sz="1600" b="0" dirty="0" smtClean="0">
                <a:solidFill>
                  <a:schemeClr val="tx1"/>
                </a:solidFill>
              </a:rPr>
              <a:t>Diskussion</a:t>
            </a:r>
            <a:endParaRPr lang="de-DE" sz="1600" b="0" dirty="0">
              <a:solidFill>
                <a:schemeClr val="tx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2362200" y="3000372"/>
            <a:ext cx="6477000" cy="2867028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r>
              <a:rPr lang="de-DE" b="1" dirty="0" smtClean="0">
                <a:solidFill>
                  <a:schemeClr val="tx1"/>
                </a:solidFill>
              </a:rPr>
              <a:t>Die Darstellung von Angst und Furcht im Kinderfilm</a:t>
            </a:r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DE" dirty="0" smtClean="0"/>
              <a:t>Konzept einer Bachelor-Thesis</a:t>
            </a:r>
            <a:endParaRPr lang="de-DE" dirty="0"/>
          </a:p>
        </p:txBody>
      </p:sp>
      <p:sp>
        <p:nvSpPr>
          <p:cNvPr id="4" name="Rechteck 3"/>
          <p:cNvSpPr/>
          <p:nvPr/>
        </p:nvSpPr>
        <p:spPr>
          <a:xfrm>
            <a:off x="133928" y="122626"/>
            <a:ext cx="4572000" cy="32316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dirty="0" smtClean="0"/>
              <a:t>Präsentation im Seminar </a:t>
            </a:r>
            <a:r>
              <a:rPr lang="de-DE" b="1" dirty="0" smtClean="0"/>
              <a:t>„Media Studies“</a:t>
            </a:r>
          </a:p>
          <a:p>
            <a:r>
              <a:rPr lang="de-DE" dirty="0" smtClean="0"/>
              <a:t>im WS 2007/08</a:t>
            </a:r>
          </a:p>
          <a:p>
            <a:r>
              <a:rPr lang="de-DE" dirty="0" smtClean="0"/>
              <a:t>bei Prof. Dr. Winfried Marotzki</a:t>
            </a:r>
          </a:p>
          <a:p>
            <a:r>
              <a:rPr lang="de-DE" dirty="0" smtClean="0"/>
              <a:t>Otto von Guericke - Universität, Magdeburg</a:t>
            </a:r>
          </a:p>
          <a:p>
            <a:endParaRPr lang="de-DE" dirty="0" smtClean="0"/>
          </a:p>
          <a:p>
            <a:endParaRPr lang="de-DE" dirty="0"/>
          </a:p>
          <a:p>
            <a:r>
              <a:rPr lang="de-DE" dirty="0" smtClean="0"/>
              <a:t>Gehalten von:</a:t>
            </a:r>
            <a:endParaRPr lang="de-DE" dirty="0"/>
          </a:p>
          <a:p>
            <a:r>
              <a:rPr lang="de-DE" b="1" dirty="0" smtClean="0"/>
              <a:t>Wolfgang Ruge</a:t>
            </a:r>
            <a:br>
              <a:rPr lang="de-DE" b="1" dirty="0" smtClean="0"/>
            </a:br>
            <a:r>
              <a:rPr lang="de-DE" sz="1400" dirty="0" smtClean="0"/>
              <a:t>Student der Medienbildung, 5. Fachsemester.</a:t>
            </a:r>
            <a:r>
              <a:rPr lang="de-DE" sz="1400" b="1" dirty="0" smtClean="0"/>
              <a:t/>
            </a:r>
            <a:br>
              <a:rPr lang="de-DE" sz="1400" b="1" dirty="0" smtClean="0"/>
            </a:br>
            <a:r>
              <a:rPr lang="de-DE" sz="1400" dirty="0" smtClean="0"/>
              <a:t>Mail[</a:t>
            </a:r>
            <a:r>
              <a:rPr lang="de-DE" sz="1400" dirty="0" err="1" smtClean="0"/>
              <a:t>at</a:t>
            </a:r>
            <a:r>
              <a:rPr lang="de-DE" sz="1400" smtClean="0"/>
              <a:t>]wolfgang-ruge.name</a:t>
            </a:r>
            <a:r>
              <a:rPr lang="de-DE" sz="1400" dirty="0" smtClean="0"/>
              <a:t/>
            </a:r>
            <a:br>
              <a:rPr lang="de-DE" sz="1400" dirty="0" smtClean="0"/>
            </a:br>
            <a:r>
              <a:rPr lang="de-DE" sz="1400" dirty="0" smtClean="0"/>
              <a:t>http://www.wolfgang-ruge.name</a:t>
            </a:r>
          </a:p>
          <a:p>
            <a:endParaRPr lang="de-DE" dirty="0"/>
          </a:p>
        </p:txBody>
      </p:sp>
      <p:sp>
        <p:nvSpPr>
          <p:cNvPr id="5" name="Textfeld 4"/>
          <p:cNvSpPr txBox="1"/>
          <p:nvPr/>
        </p:nvSpPr>
        <p:spPr>
          <a:xfrm>
            <a:off x="0" y="6274378"/>
            <a:ext cx="21431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b="1" dirty="0" smtClean="0"/>
              <a:t>22.01.2008</a:t>
            </a:r>
            <a:endParaRPr lang="de-DE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Angst und Furcht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sz="quarter" idx="1"/>
          </p:nvPr>
        </p:nvSpPr>
        <p:spPr>
          <a:xfrm>
            <a:off x="612648" y="1285860"/>
            <a:ext cx="8153400" cy="1571636"/>
          </a:xfrm>
          <a:ln>
            <a:noFill/>
          </a:ln>
          <a:effectLst/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de-DE" dirty="0" smtClean="0"/>
              <a:t>Unterscheidung nach Kierkegaard </a:t>
            </a:r>
            <a:r>
              <a:rPr lang="de-DE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(1992)</a:t>
            </a:r>
            <a:endParaRPr lang="de-DE" sz="18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lvl="1">
              <a:lnSpc>
                <a:spcPct val="150000"/>
              </a:lnSpc>
            </a:pPr>
            <a:r>
              <a:rPr lang="de-DE" dirty="0" smtClean="0"/>
              <a:t>In existenzphilosophischer Tradition</a:t>
            </a:r>
          </a:p>
          <a:p>
            <a:endParaRPr lang="de-DE" dirty="0" smtClean="0"/>
          </a:p>
        </p:txBody>
      </p:sp>
      <p:sp>
        <p:nvSpPr>
          <p:cNvPr id="6" name="Textfeld 5"/>
          <p:cNvSpPr txBox="1"/>
          <p:nvPr/>
        </p:nvSpPr>
        <p:spPr>
          <a:xfrm>
            <a:off x="6402298" y="5474130"/>
            <a:ext cx="233249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de-DE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(Heidegger 1984, S. 186)</a:t>
            </a:r>
            <a:endParaRPr lang="de-DE" sz="16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9" name="Textfeld 8"/>
          <p:cNvSpPr txBox="1"/>
          <p:nvPr/>
        </p:nvSpPr>
        <p:spPr>
          <a:xfrm>
            <a:off x="642910" y="3259552"/>
            <a:ext cx="8143933" cy="2677656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de-DE" sz="2400" dirty="0" smtClean="0"/>
              <a:t>Wie unterscheidet sich [...] das, wovor die Angst sich ängstet, von dem, wovor die Furcht sich fürchtet? Das Wovor der Angst ist </a:t>
            </a:r>
            <a:r>
              <a:rPr lang="de-DE" sz="2800" b="1" dirty="0" smtClean="0"/>
              <a:t>kein innerweltliches Seiendes.</a:t>
            </a:r>
            <a:r>
              <a:rPr lang="de-DE" sz="2000" b="1" dirty="0" smtClean="0"/>
              <a:t> </a:t>
            </a:r>
            <a:r>
              <a:rPr lang="de-DE" sz="2400" dirty="0" smtClean="0"/>
              <a:t>[...] </a:t>
            </a:r>
            <a:r>
              <a:rPr lang="de-DE" sz="3200" b="1" dirty="0" smtClean="0"/>
              <a:t>Das Wovor der Angst ist völlig unbestimmt.</a:t>
            </a:r>
            <a:endParaRPr lang="de-DE" sz="2400" b="1" dirty="0"/>
          </a:p>
        </p:txBody>
      </p:sp>
      <p:sp>
        <p:nvSpPr>
          <p:cNvPr id="12" name="Textfeld 11"/>
          <p:cNvSpPr txBox="1"/>
          <p:nvPr/>
        </p:nvSpPr>
        <p:spPr>
          <a:xfrm>
            <a:off x="642910" y="6429396"/>
            <a:ext cx="2357454" cy="338554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de-DE" sz="1600" b="0" dirty="0" smtClean="0">
                <a:solidFill>
                  <a:schemeClr val="bg1"/>
                </a:solidFill>
              </a:rPr>
              <a:t>Fragestellung /</a:t>
            </a:r>
            <a:r>
              <a:rPr lang="de-DE" sz="1600" b="0" baseline="0" dirty="0" smtClean="0">
                <a:solidFill>
                  <a:schemeClr val="bg1"/>
                </a:solidFill>
              </a:rPr>
              <a:t> Methode</a:t>
            </a:r>
            <a:endParaRPr lang="de-DE" sz="1600" b="0" dirty="0">
              <a:solidFill>
                <a:schemeClr val="bg1"/>
              </a:solidFill>
            </a:endParaRPr>
          </a:p>
        </p:txBody>
      </p:sp>
      <p:sp>
        <p:nvSpPr>
          <p:cNvPr id="15" name="Textfeld 14"/>
          <p:cNvSpPr txBox="1"/>
          <p:nvPr/>
        </p:nvSpPr>
        <p:spPr>
          <a:xfrm>
            <a:off x="3071802" y="6429396"/>
            <a:ext cx="1500198" cy="33855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de-DE" sz="1600" b="1" dirty="0" smtClean="0">
                <a:solidFill>
                  <a:schemeClr val="bg1"/>
                </a:solidFill>
              </a:rPr>
              <a:t>Begriffsklärung</a:t>
            </a:r>
            <a:endParaRPr lang="de-DE" sz="1600" b="1" dirty="0">
              <a:solidFill>
                <a:schemeClr val="bg1"/>
              </a:solidFill>
            </a:endParaRPr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B6EA6D50-8D02-4595-8DA9-0CBAEB861BB0}" type="slidenum">
              <a:rPr lang="de-DE" smtClean="0"/>
              <a:pPr/>
              <a:t>10</a:t>
            </a:fld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Furcht</a:t>
            </a:r>
            <a:endParaRPr lang="de-DE" dirty="0"/>
          </a:p>
        </p:txBody>
      </p:sp>
      <p:pic>
        <p:nvPicPr>
          <p:cNvPr id="19" name="Picture 15" descr="C:\Dokumente und Einstellungen\Wolfgang\Lokale Einstellungen\Temporary Internet Files\Content.IE5\Y2QGM9BO\MCj03516220000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64187" y="1571612"/>
            <a:ext cx="4022196" cy="3901426"/>
          </a:xfrm>
          <a:prstGeom prst="rect">
            <a:avLst/>
          </a:prstGeom>
          <a:noFill/>
        </p:spPr>
      </p:pic>
      <p:pic>
        <p:nvPicPr>
          <p:cNvPr id="1040" name="Picture 16" descr="C:\Dokumente und Einstellungen\Wolfgang\Lokale Einstellungen\Temporary Internet Files\Content.IE5\LG5E4GD9\MCj03295010000[1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12694614" flipV="1">
            <a:off x="5837807" y="3615653"/>
            <a:ext cx="2690256" cy="1203359"/>
          </a:xfrm>
          <a:prstGeom prst="rect">
            <a:avLst/>
          </a:prstGeom>
          <a:noFill/>
        </p:spPr>
      </p:pic>
      <p:sp>
        <p:nvSpPr>
          <p:cNvPr id="23" name="Pfeil nach rechts 22"/>
          <p:cNvSpPr/>
          <p:nvPr/>
        </p:nvSpPr>
        <p:spPr>
          <a:xfrm rot="1192350">
            <a:off x="4363154" y="2712563"/>
            <a:ext cx="1796430" cy="72660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 smtClean="0"/>
              <a:t>Furcht</a:t>
            </a:r>
            <a:endParaRPr lang="de-DE" b="1" dirty="0"/>
          </a:p>
        </p:txBody>
      </p:sp>
      <p:sp>
        <p:nvSpPr>
          <p:cNvPr id="33" name="Textfeld 32"/>
          <p:cNvSpPr txBox="1"/>
          <p:nvPr/>
        </p:nvSpPr>
        <p:spPr>
          <a:xfrm>
            <a:off x="642910" y="6429396"/>
            <a:ext cx="2357454" cy="338554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de-DE" sz="1600" b="0" dirty="0" smtClean="0">
                <a:solidFill>
                  <a:schemeClr val="bg1"/>
                </a:solidFill>
              </a:rPr>
              <a:t>Fragestellung /</a:t>
            </a:r>
            <a:r>
              <a:rPr lang="de-DE" sz="1600" b="0" baseline="0" dirty="0" smtClean="0">
                <a:solidFill>
                  <a:schemeClr val="bg1"/>
                </a:solidFill>
              </a:rPr>
              <a:t> Methode</a:t>
            </a:r>
            <a:endParaRPr lang="de-DE" sz="1600" b="0" dirty="0">
              <a:solidFill>
                <a:schemeClr val="bg1"/>
              </a:solidFill>
            </a:endParaRPr>
          </a:p>
        </p:txBody>
      </p:sp>
      <p:sp>
        <p:nvSpPr>
          <p:cNvPr id="34" name="Textfeld 33"/>
          <p:cNvSpPr txBox="1"/>
          <p:nvPr/>
        </p:nvSpPr>
        <p:spPr>
          <a:xfrm>
            <a:off x="3071802" y="6429396"/>
            <a:ext cx="1500198" cy="33855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de-DE" sz="1600" b="1" dirty="0" smtClean="0">
                <a:solidFill>
                  <a:schemeClr val="bg1"/>
                </a:solidFill>
              </a:rPr>
              <a:t>Begriffsklärung</a:t>
            </a:r>
            <a:endParaRPr lang="de-DE" sz="1600" b="1" dirty="0">
              <a:solidFill>
                <a:schemeClr val="bg1"/>
              </a:solidFill>
            </a:endParaRPr>
          </a:p>
        </p:txBody>
      </p:sp>
      <p:sp>
        <p:nvSpPr>
          <p:cNvPr id="13" name="Foliennummernplatzhalter 1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B6EA6D50-8D02-4595-8DA9-0CBAEB861BB0}" type="slidenum">
              <a:rPr lang="de-DE" smtClean="0"/>
              <a:pPr/>
              <a:t>11</a:t>
            </a:fld>
            <a:endParaRPr lang="de-DE"/>
          </a:p>
        </p:txBody>
      </p:sp>
      <p:sp>
        <p:nvSpPr>
          <p:cNvPr id="14" name="Textfeld 13"/>
          <p:cNvSpPr txBox="1"/>
          <p:nvPr/>
        </p:nvSpPr>
        <p:spPr>
          <a:xfrm>
            <a:off x="5572132" y="5000636"/>
            <a:ext cx="30718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 smtClean="0"/>
              <a:t>innerweltlich Seiendes</a:t>
            </a:r>
          </a:p>
          <a:p>
            <a:r>
              <a:rPr lang="de-DE" b="1" dirty="0" smtClean="0"/>
              <a:t>= das Furchtbare</a:t>
            </a:r>
            <a:endParaRPr lang="de-DE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1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Angst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sz="quarter" idx="1"/>
          </p:nvPr>
        </p:nvSpPr>
        <p:spPr>
          <a:xfrm>
            <a:off x="612648" y="1357298"/>
            <a:ext cx="8153400" cy="4738702"/>
          </a:xfrm>
        </p:spPr>
        <p:txBody>
          <a:bodyPr/>
          <a:lstStyle/>
          <a:p>
            <a:r>
              <a:rPr lang="de-DE" dirty="0" smtClean="0"/>
              <a:t>Angst bezieht sich nicht auf ein Objekt</a:t>
            </a:r>
          </a:p>
          <a:p>
            <a:endParaRPr lang="de-DE" dirty="0" smtClean="0"/>
          </a:p>
          <a:p>
            <a:r>
              <a:rPr lang="de-DE" dirty="0" smtClean="0"/>
              <a:t>Gegenstand der Angst ist  „Etwas, da Nichts ist“ </a:t>
            </a:r>
            <a:r>
              <a:rPr lang="de-DE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(</a:t>
            </a:r>
            <a:r>
              <a:rPr lang="de-DE" sz="16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Kierkegard</a:t>
            </a:r>
            <a:r>
              <a:rPr lang="de-DE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1992, S. 51)</a:t>
            </a:r>
          </a:p>
          <a:p>
            <a:endParaRPr lang="de-DE" dirty="0" smtClean="0"/>
          </a:p>
          <a:p>
            <a:r>
              <a:rPr lang="de-DE" dirty="0" smtClean="0"/>
              <a:t>Angst entsteht im Menschen und begründet sich aus dessen Innenleben</a:t>
            </a:r>
          </a:p>
          <a:p>
            <a:pPr lvl="1"/>
            <a:r>
              <a:rPr lang="de-DE" dirty="0" smtClean="0"/>
              <a:t>Beispiel: Angst vor Isolation</a:t>
            </a:r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B6EA6D50-8D02-4595-8DA9-0CBAEB861BB0}" type="slidenum">
              <a:rPr lang="de-DE" smtClean="0"/>
              <a:pPr/>
              <a:t>12</a:t>
            </a:fld>
            <a:endParaRPr lang="de-DE"/>
          </a:p>
        </p:txBody>
      </p:sp>
      <p:sp>
        <p:nvSpPr>
          <p:cNvPr id="8" name="Textfeld 7"/>
          <p:cNvSpPr txBox="1"/>
          <p:nvPr/>
        </p:nvSpPr>
        <p:spPr>
          <a:xfrm>
            <a:off x="642910" y="6429396"/>
            <a:ext cx="2357454" cy="338554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de-DE" sz="1600" b="0" dirty="0" smtClean="0">
                <a:solidFill>
                  <a:schemeClr val="bg1"/>
                </a:solidFill>
              </a:rPr>
              <a:t>Fragestellung /</a:t>
            </a:r>
            <a:r>
              <a:rPr lang="de-DE" sz="1600" b="0" baseline="0" dirty="0" smtClean="0">
                <a:solidFill>
                  <a:schemeClr val="bg1"/>
                </a:solidFill>
              </a:rPr>
              <a:t> Methode</a:t>
            </a:r>
            <a:endParaRPr lang="de-DE" sz="1600" b="0" dirty="0">
              <a:solidFill>
                <a:schemeClr val="bg1"/>
              </a:solidFill>
            </a:endParaRPr>
          </a:p>
        </p:txBody>
      </p:sp>
      <p:sp>
        <p:nvSpPr>
          <p:cNvPr id="9" name="Textfeld 8"/>
          <p:cNvSpPr txBox="1"/>
          <p:nvPr/>
        </p:nvSpPr>
        <p:spPr>
          <a:xfrm>
            <a:off x="3071802" y="6429396"/>
            <a:ext cx="1500198" cy="33855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de-DE" sz="1600" b="1" dirty="0" smtClean="0">
                <a:solidFill>
                  <a:schemeClr val="bg1"/>
                </a:solidFill>
              </a:rPr>
              <a:t>Begriffsklärung</a:t>
            </a:r>
            <a:endParaRPr lang="de-DE" sz="16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Angst und Furcht</a:t>
            </a:r>
            <a:endParaRPr lang="de-DE" dirty="0"/>
          </a:p>
        </p:txBody>
      </p:sp>
      <p:pic>
        <p:nvPicPr>
          <p:cNvPr id="19" name="Picture 15" descr="C:\Dokumente und Einstellungen\Wolfgang\Lokale Einstellungen\Temporary Internet Files\Content.IE5\Y2QGM9BO\MCj03516220000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64187" y="1571612"/>
            <a:ext cx="4022196" cy="3901426"/>
          </a:xfrm>
          <a:prstGeom prst="rect">
            <a:avLst/>
          </a:prstGeom>
          <a:noFill/>
        </p:spPr>
      </p:pic>
      <p:pic>
        <p:nvPicPr>
          <p:cNvPr id="1040" name="Picture 16" descr="C:\Dokumente und Einstellungen\Wolfgang\Lokale Einstellungen\Temporary Internet Files\Content.IE5\LG5E4GD9\MCj03295010000[1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12694614" flipV="1">
            <a:off x="5837807" y="3615653"/>
            <a:ext cx="2690256" cy="1203359"/>
          </a:xfrm>
          <a:prstGeom prst="rect">
            <a:avLst/>
          </a:prstGeom>
          <a:noFill/>
        </p:spPr>
      </p:pic>
      <p:sp>
        <p:nvSpPr>
          <p:cNvPr id="23" name="Pfeil nach rechts 22"/>
          <p:cNvSpPr/>
          <p:nvPr/>
        </p:nvSpPr>
        <p:spPr>
          <a:xfrm rot="1192350">
            <a:off x="4363154" y="2712563"/>
            <a:ext cx="1796430" cy="72660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 smtClean="0"/>
              <a:t>Furcht</a:t>
            </a:r>
            <a:endParaRPr lang="de-DE" b="1" dirty="0"/>
          </a:p>
        </p:txBody>
      </p:sp>
      <p:sp>
        <p:nvSpPr>
          <p:cNvPr id="24" name="Gebogener Pfeil 23"/>
          <p:cNvSpPr/>
          <p:nvPr/>
        </p:nvSpPr>
        <p:spPr>
          <a:xfrm>
            <a:off x="1006997" y="3357562"/>
            <a:ext cx="1285884" cy="1357322"/>
          </a:xfrm>
          <a:prstGeom prst="circularArrow">
            <a:avLst>
              <a:gd name="adj1" fmla="val 12500"/>
              <a:gd name="adj2" fmla="val 1681109"/>
              <a:gd name="adj3" fmla="val 20457681"/>
              <a:gd name="adj4" fmla="val 3774653"/>
              <a:gd name="adj5" fmla="val 125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 smtClean="0">
                <a:solidFill>
                  <a:schemeClr val="tx1"/>
                </a:solidFill>
              </a:rPr>
              <a:t>Angst</a:t>
            </a:r>
            <a:endParaRPr lang="de-DE" b="1" dirty="0">
              <a:solidFill>
                <a:schemeClr val="tx1"/>
              </a:solidFill>
            </a:endParaRPr>
          </a:p>
        </p:txBody>
      </p:sp>
      <p:grpSp>
        <p:nvGrpSpPr>
          <p:cNvPr id="30" name="Gruppieren 29"/>
          <p:cNvGrpSpPr/>
          <p:nvPr/>
        </p:nvGrpSpPr>
        <p:grpSpPr>
          <a:xfrm>
            <a:off x="2078567" y="4857760"/>
            <a:ext cx="1285884" cy="1066206"/>
            <a:chOff x="1500166" y="4857760"/>
            <a:chExt cx="1285884" cy="1066206"/>
          </a:xfrm>
        </p:grpSpPr>
        <p:sp>
          <p:nvSpPr>
            <p:cNvPr id="28" name="Ovale Legende 27"/>
            <p:cNvSpPr/>
            <p:nvPr/>
          </p:nvSpPr>
          <p:spPr>
            <a:xfrm flipV="1">
              <a:off x="1500166" y="4857760"/>
              <a:ext cx="1285884" cy="857256"/>
            </a:xfrm>
            <a:prstGeom prst="wedgeEllipseCallou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29" name="Textfeld 28"/>
            <p:cNvSpPr txBox="1"/>
            <p:nvPr/>
          </p:nvSpPr>
          <p:spPr>
            <a:xfrm>
              <a:off x="1593599" y="5000636"/>
              <a:ext cx="112101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dirty="0" smtClean="0">
                  <a:solidFill>
                    <a:schemeClr val="bg1"/>
                  </a:solidFill>
                </a:rPr>
                <a:t>Einsamkeit</a:t>
              </a:r>
            </a:p>
            <a:p>
              <a:r>
                <a:rPr lang="de-DE" dirty="0" smtClean="0">
                  <a:solidFill>
                    <a:schemeClr val="bg1"/>
                  </a:solidFill>
                </a:rPr>
                <a:t>Prüfung</a:t>
              </a:r>
            </a:p>
            <a:p>
              <a:endParaRPr lang="de-DE" dirty="0">
                <a:solidFill>
                  <a:schemeClr val="bg1"/>
                </a:solidFill>
              </a:endParaRPr>
            </a:p>
          </p:txBody>
        </p:sp>
      </p:grpSp>
      <p:sp>
        <p:nvSpPr>
          <p:cNvPr id="33" name="Textfeld 32"/>
          <p:cNvSpPr txBox="1"/>
          <p:nvPr/>
        </p:nvSpPr>
        <p:spPr>
          <a:xfrm>
            <a:off x="642910" y="6429396"/>
            <a:ext cx="2357454" cy="338554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de-DE" sz="1600" b="0" dirty="0" smtClean="0">
                <a:solidFill>
                  <a:schemeClr val="bg1"/>
                </a:solidFill>
              </a:rPr>
              <a:t>Fragestellung /</a:t>
            </a:r>
            <a:r>
              <a:rPr lang="de-DE" sz="1600" b="0" baseline="0" dirty="0" smtClean="0">
                <a:solidFill>
                  <a:schemeClr val="bg1"/>
                </a:solidFill>
              </a:rPr>
              <a:t> Methode</a:t>
            </a:r>
            <a:endParaRPr lang="de-DE" sz="1600" b="0" dirty="0">
              <a:solidFill>
                <a:schemeClr val="bg1"/>
              </a:solidFill>
            </a:endParaRPr>
          </a:p>
        </p:txBody>
      </p:sp>
      <p:sp>
        <p:nvSpPr>
          <p:cNvPr id="34" name="Textfeld 33"/>
          <p:cNvSpPr txBox="1"/>
          <p:nvPr/>
        </p:nvSpPr>
        <p:spPr>
          <a:xfrm>
            <a:off x="3071802" y="6429396"/>
            <a:ext cx="1500198" cy="33855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de-DE" sz="1600" b="1" dirty="0" smtClean="0">
                <a:solidFill>
                  <a:schemeClr val="bg1"/>
                </a:solidFill>
              </a:rPr>
              <a:t>Begriffsklärung</a:t>
            </a:r>
            <a:endParaRPr lang="de-DE" sz="1600" b="1" dirty="0">
              <a:solidFill>
                <a:schemeClr val="bg1"/>
              </a:solidFill>
            </a:endParaRPr>
          </a:p>
        </p:txBody>
      </p:sp>
      <p:sp>
        <p:nvSpPr>
          <p:cNvPr id="13" name="Foliennummernplatzhalter 1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B6EA6D50-8D02-4595-8DA9-0CBAEB861BB0}" type="slidenum">
              <a:rPr lang="de-DE" smtClean="0"/>
              <a:pPr/>
              <a:t>13</a:t>
            </a:fld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2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Zwischenstand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de-DE" dirty="0" smtClean="0">
                <a:solidFill>
                  <a:schemeClr val="bg1">
                    <a:lumMod val="65000"/>
                  </a:schemeClr>
                </a:solidFill>
              </a:rPr>
              <a:t>Fragestellung und Methode</a:t>
            </a:r>
          </a:p>
          <a:p>
            <a:r>
              <a:rPr lang="de-DE" dirty="0" smtClean="0">
                <a:solidFill>
                  <a:schemeClr val="bg1">
                    <a:lumMod val="65000"/>
                  </a:schemeClr>
                </a:solidFill>
              </a:rPr>
              <a:t>Begriffsklärung</a:t>
            </a:r>
          </a:p>
          <a:p>
            <a:pPr lvl="1"/>
            <a:r>
              <a:rPr lang="de-DE" dirty="0" smtClean="0">
                <a:solidFill>
                  <a:schemeClr val="bg1">
                    <a:lumMod val="65000"/>
                  </a:schemeClr>
                </a:solidFill>
              </a:rPr>
              <a:t>Kinderfilm</a:t>
            </a:r>
          </a:p>
          <a:p>
            <a:pPr lvl="1"/>
            <a:r>
              <a:rPr lang="de-DE" dirty="0" smtClean="0">
                <a:solidFill>
                  <a:schemeClr val="bg1">
                    <a:lumMod val="65000"/>
                  </a:schemeClr>
                </a:solidFill>
              </a:rPr>
              <a:t>Angst und Furcht</a:t>
            </a:r>
          </a:p>
          <a:p>
            <a:r>
              <a:rPr lang="de-DE" dirty="0" smtClean="0"/>
              <a:t>„</a:t>
            </a:r>
            <a:r>
              <a:rPr lang="de-DE" dirty="0" err="1" smtClean="0"/>
              <a:t>Transmedialität</a:t>
            </a:r>
            <a:r>
              <a:rPr lang="de-DE" dirty="0" smtClean="0"/>
              <a:t>“</a:t>
            </a:r>
            <a:br>
              <a:rPr lang="de-DE" dirty="0" smtClean="0"/>
            </a:br>
            <a:r>
              <a:rPr lang="de-DE" sz="2400" dirty="0" smtClean="0"/>
              <a:t>Anwendbarkeit auf andere Medien</a:t>
            </a:r>
          </a:p>
          <a:p>
            <a:r>
              <a:rPr lang="de-DE" dirty="0" smtClean="0"/>
              <a:t>Vorläufige Gliederung</a:t>
            </a:r>
          </a:p>
          <a:p>
            <a:r>
              <a:rPr lang="de-DE" dirty="0" smtClean="0"/>
              <a:t>Diskussion</a:t>
            </a:r>
            <a:endParaRPr lang="de-DE" dirty="0"/>
          </a:p>
        </p:txBody>
      </p:sp>
      <p:sp>
        <p:nvSpPr>
          <p:cNvPr id="15" name="Foliennummernplatzhalter 1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B6EA6D50-8D02-4595-8DA9-0CBAEB861BB0}" type="slidenum">
              <a:rPr lang="de-DE" smtClean="0"/>
              <a:pPr/>
              <a:t>14</a:t>
            </a:fld>
            <a:endParaRPr lang="de-DE"/>
          </a:p>
        </p:txBody>
      </p:sp>
      <p:sp>
        <p:nvSpPr>
          <p:cNvPr id="16" name="Textfeld 15"/>
          <p:cNvSpPr txBox="1"/>
          <p:nvPr/>
        </p:nvSpPr>
        <p:spPr>
          <a:xfrm>
            <a:off x="642910" y="6429396"/>
            <a:ext cx="2357454" cy="338554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de-DE" sz="1600" b="0" dirty="0" smtClean="0">
                <a:solidFill>
                  <a:schemeClr val="bg1"/>
                </a:solidFill>
              </a:rPr>
              <a:t>Fragestellung /</a:t>
            </a:r>
            <a:r>
              <a:rPr lang="de-DE" sz="1600" b="0" baseline="0" dirty="0" smtClean="0">
                <a:solidFill>
                  <a:schemeClr val="bg1"/>
                </a:solidFill>
              </a:rPr>
              <a:t> Methode</a:t>
            </a:r>
            <a:endParaRPr lang="de-DE" sz="1600" b="0" dirty="0">
              <a:solidFill>
                <a:schemeClr val="bg1"/>
              </a:solidFill>
            </a:endParaRPr>
          </a:p>
        </p:txBody>
      </p:sp>
      <p:sp>
        <p:nvSpPr>
          <p:cNvPr id="17" name="Textfeld 16"/>
          <p:cNvSpPr txBox="1"/>
          <p:nvPr/>
        </p:nvSpPr>
        <p:spPr>
          <a:xfrm>
            <a:off x="3071802" y="6429396"/>
            <a:ext cx="1500198" cy="338554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de-DE" sz="1600" b="0" dirty="0" smtClean="0">
                <a:solidFill>
                  <a:schemeClr val="bg1"/>
                </a:solidFill>
              </a:rPr>
              <a:t>Begriffsklärung</a:t>
            </a:r>
            <a:endParaRPr lang="de-DE" sz="1600" b="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 smtClean="0"/>
              <a:t>Transmedialität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sz="quarter" idx="1"/>
          </p:nvPr>
        </p:nvSpPr>
        <p:spPr>
          <a:xfrm>
            <a:off x="612648" y="1285860"/>
            <a:ext cx="8153400" cy="1643074"/>
          </a:xfrm>
        </p:spPr>
        <p:txBody>
          <a:bodyPr>
            <a:normAutofit/>
          </a:bodyPr>
          <a:lstStyle/>
          <a:p>
            <a:r>
              <a:rPr lang="de-DE" dirty="0" smtClean="0"/>
              <a:t>Lassen sich die gefunden Muster auch auf andere Medien übertragen?</a:t>
            </a:r>
          </a:p>
          <a:p>
            <a:r>
              <a:rPr lang="de-DE" dirty="0" smtClean="0"/>
              <a:t>Mengentheorie der Codes </a:t>
            </a:r>
            <a:r>
              <a:rPr lang="de-DE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(Metz)</a:t>
            </a:r>
          </a:p>
        </p:txBody>
      </p:sp>
      <p:sp>
        <p:nvSpPr>
          <p:cNvPr id="6" name="Textfeld 5"/>
          <p:cNvSpPr txBox="1"/>
          <p:nvPr/>
        </p:nvSpPr>
        <p:spPr>
          <a:xfrm>
            <a:off x="642910" y="6429396"/>
            <a:ext cx="2357454" cy="338554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de-DE" sz="1600" b="0" dirty="0" smtClean="0">
                <a:solidFill>
                  <a:schemeClr val="bg1"/>
                </a:solidFill>
              </a:rPr>
              <a:t>Fragestellung /</a:t>
            </a:r>
            <a:r>
              <a:rPr lang="de-DE" sz="1600" b="0" baseline="0" dirty="0" smtClean="0">
                <a:solidFill>
                  <a:schemeClr val="bg1"/>
                </a:solidFill>
              </a:rPr>
              <a:t> Methode</a:t>
            </a:r>
            <a:endParaRPr lang="de-DE" sz="1600" b="0" dirty="0">
              <a:solidFill>
                <a:schemeClr val="bg1"/>
              </a:solidFill>
            </a:endParaRPr>
          </a:p>
        </p:txBody>
      </p:sp>
      <p:sp>
        <p:nvSpPr>
          <p:cNvPr id="7" name="Textfeld 6"/>
          <p:cNvSpPr txBox="1"/>
          <p:nvPr/>
        </p:nvSpPr>
        <p:spPr>
          <a:xfrm>
            <a:off x="3071802" y="6429396"/>
            <a:ext cx="1500198" cy="338554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de-DE" sz="1600" b="0" dirty="0" smtClean="0">
                <a:solidFill>
                  <a:schemeClr val="bg1"/>
                </a:solidFill>
              </a:rPr>
              <a:t>Begriffsklärung</a:t>
            </a:r>
            <a:endParaRPr lang="de-DE" sz="1600" b="0" dirty="0">
              <a:solidFill>
                <a:schemeClr val="bg1"/>
              </a:solidFill>
            </a:endParaRPr>
          </a:p>
        </p:txBody>
      </p:sp>
      <p:sp>
        <p:nvSpPr>
          <p:cNvPr id="8" name="Textfeld 7"/>
          <p:cNvSpPr txBox="1"/>
          <p:nvPr/>
        </p:nvSpPr>
        <p:spPr>
          <a:xfrm>
            <a:off x="4643438" y="6429396"/>
            <a:ext cx="1500198" cy="33855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de-DE" sz="1600" b="1" dirty="0" err="1" smtClean="0">
                <a:solidFill>
                  <a:schemeClr val="bg1"/>
                </a:solidFill>
              </a:rPr>
              <a:t>Transmedialität</a:t>
            </a:r>
            <a:endParaRPr lang="de-DE" sz="1600" b="1" dirty="0">
              <a:solidFill>
                <a:schemeClr val="bg1"/>
              </a:solidFill>
            </a:endParaRPr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B6EA6D50-8D02-4595-8DA9-0CBAEB861BB0}" type="slidenum">
              <a:rPr lang="de-DE" smtClean="0"/>
              <a:pPr/>
              <a:t>15</a:t>
            </a:fld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Mengentheorie der Codes</a:t>
            </a:r>
            <a:endParaRPr lang="de-DE" dirty="0"/>
          </a:p>
        </p:txBody>
      </p:sp>
      <p:sp>
        <p:nvSpPr>
          <p:cNvPr id="4" name="Abgerundetes Rechteck 3"/>
          <p:cNvSpPr/>
          <p:nvPr/>
        </p:nvSpPr>
        <p:spPr>
          <a:xfrm>
            <a:off x="1571604" y="1357298"/>
            <a:ext cx="5857916" cy="2928958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chemeClr val="tx1"/>
                </a:solidFill>
              </a:rPr>
              <a:t>Feld des Films</a:t>
            </a:r>
          </a:p>
          <a:p>
            <a:pPr algn="ctr"/>
            <a:endParaRPr lang="de-DE" sz="24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ctr"/>
            <a:r>
              <a:rPr lang="de-DE" dirty="0" smtClean="0">
                <a:solidFill>
                  <a:schemeClr val="tx1"/>
                </a:solidFill>
              </a:rPr>
              <a:t>Spezifische filmische Codes:</a:t>
            </a:r>
            <a:br>
              <a:rPr lang="de-DE" dirty="0" smtClean="0">
                <a:solidFill>
                  <a:schemeClr val="tx1"/>
                </a:solidFill>
              </a:rPr>
            </a:br>
            <a:r>
              <a:rPr lang="de-DE" dirty="0" smtClean="0">
                <a:solidFill>
                  <a:schemeClr val="tx1"/>
                </a:solidFill>
              </a:rPr>
              <a:t>z.B.: Montage.</a:t>
            </a:r>
          </a:p>
          <a:p>
            <a:pPr algn="ctr"/>
            <a:endParaRPr lang="de-DE" sz="24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ctr"/>
            <a:endParaRPr lang="de-DE" sz="24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ctr"/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grpSp>
        <p:nvGrpSpPr>
          <p:cNvPr id="9" name="Gruppieren 8"/>
          <p:cNvGrpSpPr/>
          <p:nvPr/>
        </p:nvGrpSpPr>
        <p:grpSpPr>
          <a:xfrm>
            <a:off x="4643438" y="3286124"/>
            <a:ext cx="4429156" cy="2357454"/>
            <a:chOff x="4643438" y="3286124"/>
            <a:chExt cx="4429156" cy="2357454"/>
          </a:xfrm>
        </p:grpSpPr>
        <p:sp>
          <p:nvSpPr>
            <p:cNvPr id="5" name="Abgerundetes Rechteck 4"/>
            <p:cNvSpPr/>
            <p:nvPr/>
          </p:nvSpPr>
          <p:spPr>
            <a:xfrm>
              <a:off x="4643438" y="3286124"/>
              <a:ext cx="4429156" cy="2357454"/>
            </a:xfrm>
            <a:prstGeom prst="roundRect">
              <a:avLst/>
            </a:prstGeom>
            <a:noFill/>
            <a:ln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2400" b="1" dirty="0" smtClean="0">
                <a:solidFill>
                  <a:schemeClr val="tx1"/>
                </a:solidFill>
              </a:endParaRPr>
            </a:p>
            <a:p>
              <a:pPr algn="ctr"/>
              <a:endParaRPr lang="de-DE" sz="2400" b="1" dirty="0" smtClean="0">
                <a:solidFill>
                  <a:schemeClr val="tx1"/>
                </a:solidFill>
              </a:endParaRPr>
            </a:p>
            <a:p>
              <a:pPr algn="ctr"/>
              <a:endParaRPr lang="de-DE" sz="2400" b="1" dirty="0" smtClean="0">
                <a:solidFill>
                  <a:schemeClr val="tx1"/>
                </a:solidFill>
              </a:endParaRPr>
            </a:p>
            <a:p>
              <a:pPr algn="ctr"/>
              <a:endParaRPr lang="de-DE" sz="2400" b="1" dirty="0" smtClean="0">
                <a:solidFill>
                  <a:schemeClr val="tx1"/>
                </a:solidFill>
              </a:endParaRPr>
            </a:p>
            <a:p>
              <a:pPr algn="ctr"/>
              <a:r>
                <a:rPr lang="de-DE" sz="2400" b="1" dirty="0" smtClean="0">
                  <a:solidFill>
                    <a:schemeClr val="tx1"/>
                  </a:solidFill>
                </a:rPr>
                <a:t>Feld des Theaters</a:t>
              </a:r>
              <a:endParaRPr lang="de-DE" sz="2400" b="1" dirty="0">
                <a:solidFill>
                  <a:schemeClr val="tx1"/>
                </a:solidFill>
              </a:endParaRPr>
            </a:p>
          </p:txBody>
        </p:sp>
        <p:sp>
          <p:nvSpPr>
            <p:cNvPr id="6" name="Textfeld 5"/>
            <p:cNvSpPr txBox="1"/>
            <p:nvPr/>
          </p:nvSpPr>
          <p:spPr>
            <a:xfrm>
              <a:off x="5214942" y="3357562"/>
              <a:ext cx="2061783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dirty="0" smtClean="0"/>
                <a:t>Gemeinsame Codes:</a:t>
              </a:r>
            </a:p>
            <a:p>
              <a:r>
                <a:rPr lang="de-DE" dirty="0" smtClean="0"/>
                <a:t>z.B.: Mise en </a:t>
              </a:r>
              <a:r>
                <a:rPr lang="de-DE" dirty="0" err="1" smtClean="0"/>
                <a:t>Scéne</a:t>
              </a:r>
              <a:endParaRPr lang="de-DE" dirty="0"/>
            </a:p>
          </p:txBody>
        </p:sp>
      </p:grpSp>
      <p:grpSp>
        <p:nvGrpSpPr>
          <p:cNvPr id="10" name="Gruppieren 9"/>
          <p:cNvGrpSpPr/>
          <p:nvPr/>
        </p:nvGrpSpPr>
        <p:grpSpPr>
          <a:xfrm>
            <a:off x="71406" y="3286124"/>
            <a:ext cx="4429156" cy="2357454"/>
            <a:chOff x="71406" y="3286124"/>
            <a:chExt cx="4429156" cy="2643206"/>
          </a:xfrm>
        </p:grpSpPr>
        <p:sp>
          <p:nvSpPr>
            <p:cNvPr id="7" name="Abgerundetes Rechteck 6"/>
            <p:cNvSpPr/>
            <p:nvPr/>
          </p:nvSpPr>
          <p:spPr>
            <a:xfrm>
              <a:off x="71406" y="3286124"/>
              <a:ext cx="4429156" cy="2643206"/>
            </a:xfrm>
            <a:prstGeom prst="roundRect">
              <a:avLst/>
            </a:prstGeom>
            <a:noFill/>
            <a:ln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  <a:p>
              <a:pPr algn="ctr"/>
              <a:endParaRPr lang="de-DE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  <a:p>
              <a:pPr algn="ctr"/>
              <a:endParaRPr lang="de-DE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  <a:p>
              <a:pPr algn="ctr"/>
              <a:endParaRPr lang="de-DE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  <a:p>
              <a:pPr algn="ctr"/>
              <a:r>
                <a:rPr lang="de-DE" sz="2400" b="1" dirty="0" smtClean="0">
                  <a:solidFill>
                    <a:schemeClr val="tx1"/>
                  </a:solidFill>
                </a:rPr>
                <a:t>Feld der Allgemeinkultur</a:t>
              </a:r>
              <a:endParaRPr lang="de-DE" sz="2400" b="1" dirty="0">
                <a:solidFill>
                  <a:schemeClr val="tx1"/>
                </a:solidFill>
              </a:endParaRPr>
            </a:p>
          </p:txBody>
        </p:sp>
        <p:sp>
          <p:nvSpPr>
            <p:cNvPr id="8" name="Textfeld 7"/>
            <p:cNvSpPr txBox="1"/>
            <p:nvPr/>
          </p:nvSpPr>
          <p:spPr>
            <a:xfrm>
              <a:off x="1785918" y="3357562"/>
              <a:ext cx="2571768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dirty="0" smtClean="0"/>
                <a:t>Nichtspezifische filmische Codes: z.B.: Beleuchtung, Erzählung</a:t>
              </a:r>
              <a:endParaRPr lang="de-DE" dirty="0"/>
            </a:p>
          </p:txBody>
        </p:sp>
      </p:grpSp>
      <p:sp>
        <p:nvSpPr>
          <p:cNvPr id="11" name="Textfeld 10"/>
          <p:cNvSpPr txBox="1"/>
          <p:nvPr/>
        </p:nvSpPr>
        <p:spPr>
          <a:xfrm>
            <a:off x="6929454" y="5715016"/>
            <a:ext cx="204004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(Monaco 2007, S.449)</a:t>
            </a:r>
            <a:endParaRPr lang="de-DE" sz="16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2" name="Textfeld 11"/>
          <p:cNvSpPr txBox="1"/>
          <p:nvPr/>
        </p:nvSpPr>
        <p:spPr>
          <a:xfrm>
            <a:off x="642910" y="6429396"/>
            <a:ext cx="2357454" cy="338554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de-DE" sz="1600" b="0" dirty="0" smtClean="0">
                <a:solidFill>
                  <a:schemeClr val="bg1"/>
                </a:solidFill>
              </a:rPr>
              <a:t>Fragestellung /</a:t>
            </a:r>
            <a:r>
              <a:rPr lang="de-DE" sz="1600" b="0" baseline="0" dirty="0" smtClean="0">
                <a:solidFill>
                  <a:schemeClr val="bg1"/>
                </a:solidFill>
              </a:rPr>
              <a:t> Methode</a:t>
            </a:r>
            <a:endParaRPr lang="de-DE" sz="1600" b="0" dirty="0">
              <a:solidFill>
                <a:schemeClr val="bg1"/>
              </a:solidFill>
            </a:endParaRPr>
          </a:p>
        </p:txBody>
      </p:sp>
      <p:sp>
        <p:nvSpPr>
          <p:cNvPr id="13" name="Textfeld 12"/>
          <p:cNvSpPr txBox="1"/>
          <p:nvPr/>
        </p:nvSpPr>
        <p:spPr>
          <a:xfrm>
            <a:off x="3071802" y="6429396"/>
            <a:ext cx="1500198" cy="338554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de-DE" sz="1600" b="0" dirty="0" smtClean="0">
                <a:solidFill>
                  <a:schemeClr val="bg1"/>
                </a:solidFill>
              </a:rPr>
              <a:t>Begriffsklärung</a:t>
            </a:r>
            <a:endParaRPr lang="de-DE" sz="1600" b="0" dirty="0">
              <a:solidFill>
                <a:schemeClr val="bg1"/>
              </a:solidFill>
            </a:endParaRPr>
          </a:p>
        </p:txBody>
      </p:sp>
      <p:sp>
        <p:nvSpPr>
          <p:cNvPr id="14" name="Textfeld 13"/>
          <p:cNvSpPr txBox="1"/>
          <p:nvPr/>
        </p:nvSpPr>
        <p:spPr>
          <a:xfrm>
            <a:off x="4643438" y="6429396"/>
            <a:ext cx="1500198" cy="33855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de-DE" sz="1600" b="1" dirty="0" err="1" smtClean="0">
                <a:solidFill>
                  <a:schemeClr val="bg1"/>
                </a:solidFill>
              </a:rPr>
              <a:t>Transmedialität</a:t>
            </a:r>
            <a:endParaRPr lang="de-DE" sz="1600" b="1" dirty="0">
              <a:solidFill>
                <a:schemeClr val="bg1"/>
              </a:solidFill>
            </a:endParaRPr>
          </a:p>
        </p:txBody>
      </p:sp>
      <p:sp>
        <p:nvSpPr>
          <p:cNvPr id="15" name="Foliennummernplatzhalter 1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B6EA6D50-8D02-4595-8DA9-0CBAEB861BB0}" type="slidenum">
              <a:rPr lang="de-DE" smtClean="0"/>
              <a:pPr/>
              <a:t>16</a:t>
            </a:fld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1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 smtClean="0"/>
              <a:t>Transmedialität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sz="quarter" idx="1"/>
          </p:nvPr>
        </p:nvSpPr>
        <p:spPr>
          <a:xfrm>
            <a:off x="612648" y="1285860"/>
            <a:ext cx="8153400" cy="4643470"/>
          </a:xfrm>
        </p:spPr>
        <p:txBody>
          <a:bodyPr>
            <a:normAutofit/>
          </a:bodyPr>
          <a:lstStyle/>
          <a:p>
            <a:r>
              <a:rPr lang="de-DE" dirty="0" smtClean="0"/>
              <a:t>Lassen sich die gefunden Muster auch auf andere Medien übertragen?</a:t>
            </a:r>
          </a:p>
          <a:p>
            <a:r>
              <a:rPr lang="de-DE" dirty="0" smtClean="0"/>
              <a:t>Mengentheorie der Codes </a:t>
            </a:r>
            <a:r>
              <a:rPr lang="de-DE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(Metz)</a:t>
            </a:r>
          </a:p>
          <a:p>
            <a:endParaRPr lang="de-DE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de-DE" dirty="0" smtClean="0"/>
              <a:t>Viele Kinderfilme sind Buchverfilmungen</a:t>
            </a:r>
          </a:p>
          <a:p>
            <a:endParaRPr lang="de-DE" dirty="0" smtClean="0"/>
          </a:p>
          <a:p>
            <a:r>
              <a:rPr lang="de-DE" dirty="0" smtClean="0"/>
              <a:t>=&gt; Nicht </a:t>
            </a:r>
            <a:r>
              <a:rPr lang="de-DE" dirty="0" err="1" smtClean="0"/>
              <a:t>filmspezische</a:t>
            </a:r>
            <a:r>
              <a:rPr lang="de-DE" dirty="0" smtClean="0"/>
              <a:t> Aspekt der Angst- und Furchtdarstellung können sich auch in anderen Medien (Buch, Hörbuch) finden.</a:t>
            </a:r>
          </a:p>
        </p:txBody>
      </p:sp>
      <p:sp>
        <p:nvSpPr>
          <p:cNvPr id="4" name="Textfeld 3"/>
          <p:cNvSpPr txBox="1"/>
          <p:nvPr/>
        </p:nvSpPr>
        <p:spPr>
          <a:xfrm>
            <a:off x="642910" y="6429396"/>
            <a:ext cx="2357454" cy="338554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de-DE" sz="1600" b="0" dirty="0" smtClean="0">
                <a:solidFill>
                  <a:schemeClr val="bg1"/>
                </a:solidFill>
              </a:rPr>
              <a:t>Fragestellung /</a:t>
            </a:r>
            <a:r>
              <a:rPr lang="de-DE" sz="1600" b="0" baseline="0" dirty="0" smtClean="0">
                <a:solidFill>
                  <a:schemeClr val="bg1"/>
                </a:solidFill>
              </a:rPr>
              <a:t> Methode</a:t>
            </a:r>
            <a:endParaRPr lang="de-DE" sz="1600" b="0" dirty="0">
              <a:solidFill>
                <a:schemeClr val="bg1"/>
              </a:solidFill>
            </a:endParaRPr>
          </a:p>
        </p:txBody>
      </p:sp>
      <p:sp>
        <p:nvSpPr>
          <p:cNvPr id="5" name="Textfeld 4"/>
          <p:cNvSpPr txBox="1"/>
          <p:nvPr/>
        </p:nvSpPr>
        <p:spPr>
          <a:xfrm>
            <a:off x="3071802" y="6429396"/>
            <a:ext cx="1500198" cy="338554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de-DE" sz="1600" b="0" dirty="0" smtClean="0">
                <a:solidFill>
                  <a:schemeClr val="bg1"/>
                </a:solidFill>
              </a:rPr>
              <a:t>Begriffsklärung</a:t>
            </a:r>
            <a:endParaRPr lang="de-DE" sz="1600" b="0" dirty="0">
              <a:solidFill>
                <a:schemeClr val="bg1"/>
              </a:solidFill>
            </a:endParaRPr>
          </a:p>
        </p:txBody>
      </p:sp>
      <p:sp>
        <p:nvSpPr>
          <p:cNvPr id="6" name="Textfeld 5"/>
          <p:cNvSpPr txBox="1"/>
          <p:nvPr/>
        </p:nvSpPr>
        <p:spPr>
          <a:xfrm>
            <a:off x="4643438" y="6429396"/>
            <a:ext cx="1500198" cy="33855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de-DE" sz="1600" b="1" dirty="0" err="1" smtClean="0">
                <a:solidFill>
                  <a:schemeClr val="bg1"/>
                </a:solidFill>
              </a:rPr>
              <a:t>Transmedialität</a:t>
            </a:r>
            <a:endParaRPr lang="de-DE" sz="1600" b="1" dirty="0">
              <a:solidFill>
                <a:schemeClr val="bg1"/>
              </a:solidFill>
            </a:endParaRP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B6EA6D50-8D02-4595-8DA9-0CBAEB861BB0}" type="slidenum">
              <a:rPr lang="de-DE" smtClean="0"/>
              <a:pPr/>
              <a:t>17</a:t>
            </a:fld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Gliederung der Arbeit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de-DE" b="1" dirty="0" smtClean="0"/>
              <a:t>Einleitung</a:t>
            </a:r>
            <a:r>
              <a:rPr lang="de-DE" dirty="0" smtClean="0"/>
              <a:t/>
            </a:r>
            <a:br>
              <a:rPr lang="de-DE" dirty="0" smtClean="0"/>
            </a:br>
            <a:r>
              <a:rPr lang="de-DE" sz="2400" dirty="0" smtClean="0"/>
              <a:t>(Intention, Forschungslage, Methodik)</a:t>
            </a:r>
            <a:endParaRPr lang="de-DE" dirty="0" smtClean="0"/>
          </a:p>
          <a:p>
            <a:pPr marL="514350" indent="-514350">
              <a:buFont typeface="+mj-lt"/>
              <a:buAutoNum type="arabicPeriod"/>
            </a:pPr>
            <a:r>
              <a:rPr lang="de-DE" b="1" dirty="0" smtClean="0"/>
              <a:t>Begriffsklärung</a:t>
            </a:r>
            <a:r>
              <a:rPr lang="de-DE" dirty="0" smtClean="0"/>
              <a:t/>
            </a:r>
            <a:br>
              <a:rPr lang="de-DE" dirty="0" smtClean="0"/>
            </a:br>
            <a:r>
              <a:rPr lang="de-DE" sz="2400" dirty="0" smtClean="0"/>
              <a:t>(Angst, Furcht, (Bildung))</a:t>
            </a:r>
            <a:endParaRPr lang="de-DE" dirty="0" smtClean="0"/>
          </a:p>
          <a:p>
            <a:pPr marL="514350" indent="-514350">
              <a:buFont typeface="+mj-lt"/>
              <a:buAutoNum type="arabicPeriod"/>
            </a:pPr>
            <a:r>
              <a:rPr lang="de-DE" b="1" dirty="0" smtClean="0"/>
              <a:t>Darstellung von Angst- und Furcht im Kinderfilm </a:t>
            </a:r>
            <a:r>
              <a:rPr lang="de-DE" dirty="0" smtClean="0"/>
              <a:t/>
            </a:r>
            <a:br>
              <a:rPr lang="de-DE" dirty="0" smtClean="0"/>
            </a:br>
            <a:r>
              <a:rPr lang="de-DE" sz="2400" dirty="0" smtClean="0"/>
              <a:t>(Vorstellung der Muster. Jeweils exemplarisch an einem Film)</a:t>
            </a:r>
            <a:endParaRPr lang="de-DE" dirty="0" smtClean="0"/>
          </a:p>
          <a:p>
            <a:pPr marL="514350" indent="-514350">
              <a:buFont typeface="+mj-lt"/>
              <a:buAutoNum type="arabicPeriod"/>
            </a:pPr>
            <a:r>
              <a:rPr lang="de-DE" b="1" dirty="0" smtClean="0"/>
              <a:t>Theorie </a:t>
            </a:r>
            <a:r>
              <a:rPr lang="de-DE" dirty="0" smtClean="0"/>
              <a:t/>
            </a:r>
            <a:br>
              <a:rPr lang="de-DE" dirty="0" smtClean="0"/>
            </a:br>
            <a:r>
              <a:rPr lang="de-DE" sz="2400" dirty="0" smtClean="0"/>
              <a:t>(Übertragbarkeit auf andere Medien, </a:t>
            </a:r>
            <a:br>
              <a:rPr lang="de-DE" sz="2400" dirty="0" smtClean="0"/>
            </a:br>
            <a:r>
              <a:rPr lang="de-DE" sz="2400" dirty="0" smtClean="0"/>
              <a:t>Bildungspotentiale der Muster)</a:t>
            </a:r>
            <a:endParaRPr lang="de-DE" dirty="0" smtClean="0"/>
          </a:p>
          <a:p>
            <a:pPr marL="514350" indent="-514350">
              <a:buFont typeface="+mj-lt"/>
              <a:buAutoNum type="arabicPeriod"/>
            </a:pPr>
            <a:r>
              <a:rPr lang="de-DE" b="1" dirty="0" smtClean="0"/>
              <a:t>Fazit</a:t>
            </a:r>
          </a:p>
        </p:txBody>
      </p:sp>
      <p:sp>
        <p:nvSpPr>
          <p:cNvPr id="9" name="Textfeld 8"/>
          <p:cNvSpPr txBox="1"/>
          <p:nvPr/>
        </p:nvSpPr>
        <p:spPr>
          <a:xfrm>
            <a:off x="642910" y="6429396"/>
            <a:ext cx="2357454" cy="338554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de-DE" sz="1600" b="0" dirty="0" smtClean="0">
                <a:solidFill>
                  <a:schemeClr val="bg1"/>
                </a:solidFill>
              </a:rPr>
              <a:t>Fragestellung /</a:t>
            </a:r>
            <a:r>
              <a:rPr lang="de-DE" sz="1600" b="0" baseline="0" dirty="0" smtClean="0">
                <a:solidFill>
                  <a:schemeClr val="bg1"/>
                </a:solidFill>
              </a:rPr>
              <a:t> Methode</a:t>
            </a:r>
            <a:endParaRPr lang="de-DE" sz="1600" b="0" dirty="0">
              <a:solidFill>
                <a:schemeClr val="bg1"/>
              </a:solidFill>
            </a:endParaRPr>
          </a:p>
        </p:txBody>
      </p:sp>
      <p:sp>
        <p:nvSpPr>
          <p:cNvPr id="10" name="Textfeld 9"/>
          <p:cNvSpPr txBox="1"/>
          <p:nvPr/>
        </p:nvSpPr>
        <p:spPr>
          <a:xfrm>
            <a:off x="3071802" y="6429396"/>
            <a:ext cx="1500198" cy="338554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de-DE" sz="1600" b="0" dirty="0" smtClean="0">
                <a:solidFill>
                  <a:schemeClr val="bg1"/>
                </a:solidFill>
              </a:rPr>
              <a:t>Begriffsklärung</a:t>
            </a:r>
            <a:endParaRPr lang="de-DE" sz="1600" b="0" dirty="0">
              <a:solidFill>
                <a:schemeClr val="bg1"/>
              </a:solidFill>
            </a:endParaRPr>
          </a:p>
        </p:txBody>
      </p:sp>
      <p:sp>
        <p:nvSpPr>
          <p:cNvPr id="11" name="Textfeld 10"/>
          <p:cNvSpPr txBox="1"/>
          <p:nvPr/>
        </p:nvSpPr>
        <p:spPr>
          <a:xfrm>
            <a:off x="4643438" y="6429396"/>
            <a:ext cx="1500198" cy="338554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de-DE" sz="1600" b="0" dirty="0" err="1" smtClean="0">
                <a:solidFill>
                  <a:schemeClr val="bg1"/>
                </a:solidFill>
              </a:rPr>
              <a:t>Transmedialität</a:t>
            </a:r>
            <a:endParaRPr lang="de-DE" sz="1600" b="0" dirty="0">
              <a:solidFill>
                <a:schemeClr val="bg1"/>
              </a:solidFill>
            </a:endParaRPr>
          </a:p>
        </p:txBody>
      </p:sp>
      <p:sp>
        <p:nvSpPr>
          <p:cNvPr id="12" name="Textfeld 11"/>
          <p:cNvSpPr txBox="1"/>
          <p:nvPr/>
        </p:nvSpPr>
        <p:spPr>
          <a:xfrm>
            <a:off x="6215074" y="6429396"/>
            <a:ext cx="1571636" cy="33855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de-DE" sz="1600" b="1" dirty="0" smtClean="0">
                <a:solidFill>
                  <a:schemeClr val="bg1"/>
                </a:solidFill>
              </a:rPr>
              <a:t>Vorl. Gliederung</a:t>
            </a:r>
            <a:endParaRPr lang="de-DE" sz="1600" b="1" dirty="0">
              <a:solidFill>
                <a:schemeClr val="bg1"/>
              </a:solidFill>
            </a:endParaRPr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B6EA6D50-8D02-4595-8DA9-0CBAEB861BB0}" type="slidenum">
              <a:rPr lang="de-DE" smtClean="0"/>
              <a:pPr/>
              <a:t>18</a:t>
            </a:fld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Ende des Vortrags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de-DE" b="1" dirty="0" smtClean="0"/>
          </a:p>
          <a:p>
            <a:r>
              <a:rPr lang="de-DE" b="1" dirty="0" smtClean="0"/>
              <a:t>Vielen Dank für Eure Aufmerksamkeit !</a:t>
            </a:r>
            <a:r>
              <a:rPr lang="de-DE" dirty="0" smtClean="0"/>
              <a:t/>
            </a:r>
            <a:br>
              <a:rPr lang="de-DE" dirty="0" smtClean="0"/>
            </a:br>
            <a:endParaRPr lang="de-DE" dirty="0"/>
          </a:p>
        </p:txBody>
      </p:sp>
      <p:sp>
        <p:nvSpPr>
          <p:cNvPr id="8" name="Textfeld 7"/>
          <p:cNvSpPr txBox="1"/>
          <p:nvPr/>
        </p:nvSpPr>
        <p:spPr>
          <a:xfrm>
            <a:off x="642910" y="6429396"/>
            <a:ext cx="2357454" cy="338554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de-DE" sz="1600" b="0" dirty="0" smtClean="0">
                <a:solidFill>
                  <a:schemeClr val="bg1"/>
                </a:solidFill>
              </a:rPr>
              <a:t>Fragestellung /</a:t>
            </a:r>
            <a:r>
              <a:rPr lang="de-DE" sz="1600" b="0" baseline="0" dirty="0" smtClean="0">
                <a:solidFill>
                  <a:schemeClr val="bg1"/>
                </a:solidFill>
              </a:rPr>
              <a:t> Methode</a:t>
            </a:r>
            <a:endParaRPr lang="de-DE" sz="1600" b="0" dirty="0">
              <a:solidFill>
                <a:schemeClr val="bg1"/>
              </a:solidFill>
            </a:endParaRPr>
          </a:p>
        </p:txBody>
      </p:sp>
      <p:sp>
        <p:nvSpPr>
          <p:cNvPr id="9" name="Textfeld 8"/>
          <p:cNvSpPr txBox="1"/>
          <p:nvPr/>
        </p:nvSpPr>
        <p:spPr>
          <a:xfrm>
            <a:off x="3071802" y="6429396"/>
            <a:ext cx="1500198" cy="338554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de-DE" sz="1600" b="0" dirty="0" smtClean="0">
                <a:solidFill>
                  <a:schemeClr val="bg1"/>
                </a:solidFill>
              </a:rPr>
              <a:t>Begriffsklärung</a:t>
            </a:r>
            <a:endParaRPr lang="de-DE" sz="1600" b="0" dirty="0">
              <a:solidFill>
                <a:schemeClr val="bg1"/>
              </a:solidFill>
            </a:endParaRPr>
          </a:p>
        </p:txBody>
      </p:sp>
      <p:sp>
        <p:nvSpPr>
          <p:cNvPr id="10" name="Textfeld 9"/>
          <p:cNvSpPr txBox="1"/>
          <p:nvPr/>
        </p:nvSpPr>
        <p:spPr>
          <a:xfrm>
            <a:off x="4643438" y="6429396"/>
            <a:ext cx="1500198" cy="338554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de-DE" sz="1600" b="0" dirty="0" err="1" smtClean="0">
                <a:solidFill>
                  <a:schemeClr val="bg1"/>
                </a:solidFill>
              </a:rPr>
              <a:t>Transmedialität</a:t>
            </a:r>
            <a:endParaRPr lang="de-DE" sz="1600" b="0" dirty="0">
              <a:solidFill>
                <a:schemeClr val="bg1"/>
              </a:solidFill>
            </a:endParaRPr>
          </a:p>
        </p:txBody>
      </p:sp>
      <p:sp>
        <p:nvSpPr>
          <p:cNvPr id="11" name="Textfeld 10"/>
          <p:cNvSpPr txBox="1"/>
          <p:nvPr/>
        </p:nvSpPr>
        <p:spPr>
          <a:xfrm>
            <a:off x="6215074" y="6429396"/>
            <a:ext cx="1571636" cy="338554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de-DE" sz="1600" b="0" dirty="0" smtClean="0">
                <a:solidFill>
                  <a:schemeClr val="bg1"/>
                </a:solidFill>
              </a:rPr>
              <a:t>Vorl. Gliederung</a:t>
            </a:r>
            <a:endParaRPr lang="de-DE" sz="1600" b="0" dirty="0">
              <a:solidFill>
                <a:schemeClr val="bg1"/>
              </a:solidFill>
            </a:endParaRPr>
          </a:p>
        </p:txBody>
      </p:sp>
      <p:sp>
        <p:nvSpPr>
          <p:cNvPr id="12" name="Foliennummernplatzhalter 11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B6EA6D50-8D02-4595-8DA9-0CBAEB861BB0}" type="slidenum">
              <a:rPr lang="de-DE" smtClean="0"/>
              <a:pPr/>
              <a:t>19</a:t>
            </a:fld>
            <a:endParaRPr lang="de-DE"/>
          </a:p>
        </p:txBody>
      </p:sp>
      <p:pic>
        <p:nvPicPr>
          <p:cNvPr id="1033" name="Picture 9" descr="C:\ruge\data\Studium\module\ba-thesis\präsi\aufm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714876" y="2428868"/>
            <a:ext cx="3154362" cy="354488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Gliederung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de-DE" dirty="0" smtClean="0"/>
              <a:t>Fragestellung und Methode</a:t>
            </a:r>
          </a:p>
          <a:p>
            <a:r>
              <a:rPr lang="de-DE" dirty="0" smtClean="0"/>
              <a:t>Begriffsklärung</a:t>
            </a:r>
          </a:p>
          <a:p>
            <a:pPr lvl="1"/>
            <a:r>
              <a:rPr lang="de-DE" dirty="0" smtClean="0"/>
              <a:t>Kinderfilm</a:t>
            </a:r>
          </a:p>
          <a:p>
            <a:pPr lvl="1"/>
            <a:r>
              <a:rPr lang="de-DE" dirty="0" smtClean="0"/>
              <a:t>Angst und Furcht</a:t>
            </a:r>
          </a:p>
          <a:p>
            <a:r>
              <a:rPr lang="de-DE" dirty="0" smtClean="0"/>
              <a:t>„</a:t>
            </a:r>
            <a:r>
              <a:rPr lang="de-DE" dirty="0" err="1" smtClean="0"/>
              <a:t>Transmedialität</a:t>
            </a:r>
            <a:r>
              <a:rPr lang="de-DE" dirty="0" smtClean="0"/>
              <a:t>“</a:t>
            </a:r>
            <a:br>
              <a:rPr lang="de-DE" dirty="0" smtClean="0"/>
            </a:br>
            <a:r>
              <a:rPr lang="de-DE" sz="2400" dirty="0" smtClean="0"/>
              <a:t>Anwendbarkeit auf andere Medien</a:t>
            </a:r>
          </a:p>
          <a:p>
            <a:r>
              <a:rPr lang="de-DE" dirty="0" smtClean="0"/>
              <a:t>Vorläufige Gliederung</a:t>
            </a:r>
          </a:p>
          <a:p>
            <a:r>
              <a:rPr lang="de-DE" dirty="0" smtClean="0"/>
              <a:t>Diskussion</a:t>
            </a:r>
            <a:endParaRPr lang="de-DE" dirty="0"/>
          </a:p>
        </p:txBody>
      </p:sp>
      <p:sp>
        <p:nvSpPr>
          <p:cNvPr id="9" name="Rechteck 8"/>
          <p:cNvSpPr/>
          <p:nvPr/>
        </p:nvSpPr>
        <p:spPr>
          <a:xfrm>
            <a:off x="357158" y="6429396"/>
            <a:ext cx="8929750" cy="57150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" name="Textfeld 9"/>
          <p:cNvSpPr txBox="1"/>
          <p:nvPr/>
        </p:nvSpPr>
        <p:spPr>
          <a:xfrm>
            <a:off x="642910" y="6429396"/>
            <a:ext cx="2357454" cy="33855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de-DE" sz="1600" b="0" dirty="0" smtClean="0">
                <a:solidFill>
                  <a:schemeClr val="tx1"/>
                </a:solidFill>
              </a:rPr>
              <a:t>Fragestellung /</a:t>
            </a:r>
            <a:r>
              <a:rPr lang="de-DE" sz="1600" b="0" baseline="0" dirty="0" smtClean="0">
                <a:solidFill>
                  <a:schemeClr val="tx1"/>
                </a:solidFill>
              </a:rPr>
              <a:t> Methode</a:t>
            </a:r>
            <a:endParaRPr lang="de-DE" sz="1600" b="0" dirty="0">
              <a:solidFill>
                <a:schemeClr val="tx1"/>
              </a:solidFill>
            </a:endParaRPr>
          </a:p>
        </p:txBody>
      </p:sp>
      <p:sp>
        <p:nvSpPr>
          <p:cNvPr id="11" name="Textfeld 10"/>
          <p:cNvSpPr txBox="1"/>
          <p:nvPr/>
        </p:nvSpPr>
        <p:spPr>
          <a:xfrm>
            <a:off x="3071802" y="6429396"/>
            <a:ext cx="1500198" cy="33855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de-DE" sz="1600" b="0" dirty="0" smtClean="0">
                <a:solidFill>
                  <a:schemeClr val="tx1"/>
                </a:solidFill>
              </a:rPr>
              <a:t>Begriffsklärung</a:t>
            </a:r>
            <a:endParaRPr lang="de-DE" sz="1600" b="0" dirty="0">
              <a:solidFill>
                <a:schemeClr val="tx1"/>
              </a:solidFill>
            </a:endParaRPr>
          </a:p>
        </p:txBody>
      </p:sp>
      <p:sp>
        <p:nvSpPr>
          <p:cNvPr id="12" name="Textfeld 11"/>
          <p:cNvSpPr txBox="1"/>
          <p:nvPr/>
        </p:nvSpPr>
        <p:spPr>
          <a:xfrm>
            <a:off x="4643438" y="6429396"/>
            <a:ext cx="1500198" cy="33855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de-DE" sz="1600" b="0" dirty="0" err="1" smtClean="0">
                <a:solidFill>
                  <a:schemeClr val="tx1"/>
                </a:solidFill>
              </a:rPr>
              <a:t>Transmedialität</a:t>
            </a:r>
            <a:endParaRPr lang="de-DE" sz="1600" b="0" dirty="0">
              <a:solidFill>
                <a:schemeClr val="tx1"/>
              </a:solidFill>
            </a:endParaRPr>
          </a:p>
        </p:txBody>
      </p:sp>
      <p:sp>
        <p:nvSpPr>
          <p:cNvPr id="13" name="Textfeld 12"/>
          <p:cNvSpPr txBox="1"/>
          <p:nvPr/>
        </p:nvSpPr>
        <p:spPr>
          <a:xfrm>
            <a:off x="6215074" y="6429396"/>
            <a:ext cx="1571636" cy="33855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de-DE" sz="1600" b="0" dirty="0" smtClean="0">
                <a:solidFill>
                  <a:schemeClr val="tx1"/>
                </a:solidFill>
              </a:rPr>
              <a:t>Vorl. Gliederung</a:t>
            </a:r>
            <a:endParaRPr lang="de-DE" sz="1600" b="0" dirty="0">
              <a:solidFill>
                <a:schemeClr val="tx1"/>
              </a:solidFill>
            </a:endParaRPr>
          </a:p>
        </p:txBody>
      </p:sp>
      <p:sp>
        <p:nvSpPr>
          <p:cNvPr id="14" name="Textfeld 13"/>
          <p:cNvSpPr txBox="1"/>
          <p:nvPr/>
        </p:nvSpPr>
        <p:spPr>
          <a:xfrm>
            <a:off x="7858180" y="6429396"/>
            <a:ext cx="1214414" cy="33855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de-DE" sz="1600" b="0" dirty="0" smtClean="0">
                <a:solidFill>
                  <a:schemeClr val="tx1"/>
                </a:solidFill>
              </a:rPr>
              <a:t>Diskussion</a:t>
            </a:r>
            <a:endParaRPr lang="de-DE" sz="1600" b="0" dirty="0">
              <a:solidFill>
                <a:schemeClr val="tx1"/>
              </a:solidFill>
            </a:endParaRPr>
          </a:p>
        </p:txBody>
      </p:sp>
      <p:sp>
        <p:nvSpPr>
          <p:cNvPr id="15" name="Foliennummernplatzhalter 1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B6EA6D50-8D02-4595-8DA9-0CBAEB861BB0}" type="slidenum">
              <a:rPr lang="de-DE" smtClean="0"/>
              <a:pPr/>
              <a:t>2</a:t>
            </a:fld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2" grpId="0" animBg="1"/>
      <p:bldP spid="13" grpId="0" animBg="1"/>
      <p:bldP spid="14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Diskussion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sz="quarter" idx="1"/>
          </p:nvPr>
        </p:nvSpPr>
        <p:spPr>
          <a:xfrm>
            <a:off x="612648" y="1285860"/>
            <a:ext cx="4816608" cy="4810140"/>
          </a:xfrm>
        </p:spPr>
        <p:txBody>
          <a:bodyPr/>
          <a:lstStyle/>
          <a:p>
            <a:r>
              <a:rPr lang="de-DE" dirty="0" smtClean="0"/>
              <a:t>Fragen? 		</a:t>
            </a:r>
          </a:p>
          <a:p>
            <a:r>
              <a:rPr lang="de-DE" dirty="0" smtClean="0"/>
              <a:t>Anregungen? 		</a:t>
            </a:r>
          </a:p>
          <a:p>
            <a:r>
              <a:rPr lang="de-DE" dirty="0" smtClean="0"/>
              <a:t>Kritik?</a:t>
            </a:r>
          </a:p>
          <a:p>
            <a:endParaRPr lang="de-DE" b="1" dirty="0" smtClean="0"/>
          </a:p>
          <a:p>
            <a:r>
              <a:rPr lang="de-DE" dirty="0" smtClean="0"/>
              <a:t>Fehlen Punkte, die für die Arbeit wichtig sind?</a:t>
            </a:r>
          </a:p>
          <a:p>
            <a:endParaRPr lang="de-DE" dirty="0" smtClean="0"/>
          </a:p>
          <a:p>
            <a:endParaRPr lang="de-DE" dirty="0" smtClean="0"/>
          </a:p>
          <a:p>
            <a:endParaRPr lang="de-DE" dirty="0"/>
          </a:p>
        </p:txBody>
      </p:sp>
      <p:sp>
        <p:nvSpPr>
          <p:cNvPr id="8" name="Textfeld 7"/>
          <p:cNvSpPr txBox="1"/>
          <p:nvPr/>
        </p:nvSpPr>
        <p:spPr>
          <a:xfrm>
            <a:off x="642910" y="6429396"/>
            <a:ext cx="2357454" cy="338554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de-DE" sz="1600" b="0" dirty="0" smtClean="0">
                <a:solidFill>
                  <a:schemeClr val="bg1"/>
                </a:solidFill>
              </a:rPr>
              <a:t>Fragestellung /</a:t>
            </a:r>
            <a:r>
              <a:rPr lang="de-DE" sz="1600" b="0" baseline="0" dirty="0" smtClean="0">
                <a:solidFill>
                  <a:schemeClr val="bg1"/>
                </a:solidFill>
              </a:rPr>
              <a:t> Methode</a:t>
            </a:r>
            <a:endParaRPr lang="de-DE" sz="1600" b="0" dirty="0">
              <a:solidFill>
                <a:schemeClr val="bg1"/>
              </a:solidFill>
            </a:endParaRPr>
          </a:p>
        </p:txBody>
      </p:sp>
      <p:sp>
        <p:nvSpPr>
          <p:cNvPr id="10" name="Textfeld 9"/>
          <p:cNvSpPr txBox="1"/>
          <p:nvPr/>
        </p:nvSpPr>
        <p:spPr>
          <a:xfrm>
            <a:off x="3071802" y="6429396"/>
            <a:ext cx="1500198" cy="338554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de-DE" sz="1600" b="0" dirty="0" smtClean="0">
                <a:solidFill>
                  <a:schemeClr val="bg1"/>
                </a:solidFill>
              </a:rPr>
              <a:t>Begriffsklärung</a:t>
            </a:r>
            <a:endParaRPr lang="de-DE" sz="1600" b="0" dirty="0">
              <a:solidFill>
                <a:schemeClr val="bg1"/>
              </a:solidFill>
            </a:endParaRPr>
          </a:p>
        </p:txBody>
      </p:sp>
      <p:sp>
        <p:nvSpPr>
          <p:cNvPr id="11" name="Textfeld 10"/>
          <p:cNvSpPr txBox="1"/>
          <p:nvPr/>
        </p:nvSpPr>
        <p:spPr>
          <a:xfrm>
            <a:off x="4643438" y="6429396"/>
            <a:ext cx="1500198" cy="338554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de-DE" sz="1600" b="0" dirty="0" err="1" smtClean="0">
                <a:solidFill>
                  <a:schemeClr val="bg1"/>
                </a:solidFill>
              </a:rPr>
              <a:t>Transmedialität</a:t>
            </a:r>
            <a:endParaRPr lang="de-DE" sz="1600" b="0" dirty="0">
              <a:solidFill>
                <a:schemeClr val="bg1"/>
              </a:solidFill>
            </a:endParaRPr>
          </a:p>
        </p:txBody>
      </p:sp>
      <p:sp>
        <p:nvSpPr>
          <p:cNvPr id="12" name="Textfeld 11"/>
          <p:cNvSpPr txBox="1"/>
          <p:nvPr/>
        </p:nvSpPr>
        <p:spPr>
          <a:xfrm>
            <a:off x="6215074" y="6429396"/>
            <a:ext cx="1571636" cy="338554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de-DE" sz="1600" b="0" dirty="0" smtClean="0">
                <a:solidFill>
                  <a:schemeClr val="bg1"/>
                </a:solidFill>
              </a:rPr>
              <a:t>Vorl. Gliederung</a:t>
            </a:r>
            <a:endParaRPr lang="de-DE" sz="1600" b="0" dirty="0">
              <a:solidFill>
                <a:schemeClr val="bg1"/>
              </a:solidFill>
            </a:endParaRPr>
          </a:p>
        </p:txBody>
      </p:sp>
      <p:sp>
        <p:nvSpPr>
          <p:cNvPr id="13" name="Textfeld 12"/>
          <p:cNvSpPr txBox="1"/>
          <p:nvPr/>
        </p:nvSpPr>
        <p:spPr>
          <a:xfrm>
            <a:off x="7858180" y="6429396"/>
            <a:ext cx="1214414" cy="33855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de-DE" sz="1600" b="1" dirty="0" smtClean="0">
                <a:solidFill>
                  <a:schemeClr val="bg1"/>
                </a:solidFill>
              </a:rPr>
              <a:t>Diskussion</a:t>
            </a:r>
            <a:endParaRPr lang="de-DE" sz="1600" b="1" dirty="0">
              <a:solidFill>
                <a:schemeClr val="bg1"/>
              </a:solidFill>
            </a:endParaRPr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B6EA6D50-8D02-4595-8DA9-0CBAEB861BB0}" type="slidenum">
              <a:rPr lang="de-DE" smtClean="0"/>
              <a:pPr/>
              <a:t>20</a:t>
            </a:fld>
            <a:endParaRPr lang="de-DE"/>
          </a:p>
        </p:txBody>
      </p:sp>
      <p:pic>
        <p:nvPicPr>
          <p:cNvPr id="14" name="Picture 5" descr="C:\Dokumente und Einstellungen\Wolfgang\Lokale Einstellungen\Temporary Internet Files\Content.IE5\S4HDVUNB\MCj03981250000[1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65030" y="1889012"/>
            <a:ext cx="3493250" cy="389744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Quellen und Verweise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sz="quarter" idx="1"/>
          </p:nvPr>
        </p:nvSpPr>
        <p:spPr>
          <a:xfrm>
            <a:off x="642910" y="1285860"/>
            <a:ext cx="8358246" cy="4810140"/>
          </a:xfrm>
        </p:spPr>
        <p:txBody>
          <a:bodyPr>
            <a:normAutofit fontScale="85000" lnSpcReduction="20000"/>
          </a:bodyPr>
          <a:lstStyle/>
          <a:p>
            <a:pPr marL="342900" indent="-342900">
              <a:lnSpc>
                <a:spcPct val="120000"/>
              </a:lnSpc>
              <a:spcBef>
                <a:spcPts val="1200"/>
              </a:spcBef>
            </a:pPr>
            <a:r>
              <a:rPr lang="de-DE" sz="1800" dirty="0" err="1" smtClean="0"/>
              <a:t>Bordwell</a:t>
            </a:r>
            <a:r>
              <a:rPr lang="de-DE" sz="1800" dirty="0" smtClean="0"/>
              <a:t>, David / Thompson, Kristin (2006):  </a:t>
            </a:r>
            <a:r>
              <a:rPr lang="de-DE" sz="1800" b="1" dirty="0" smtClean="0"/>
              <a:t>Film </a:t>
            </a:r>
            <a:r>
              <a:rPr lang="de-DE" sz="1800" b="1" dirty="0" err="1" smtClean="0"/>
              <a:t>art</a:t>
            </a:r>
            <a:r>
              <a:rPr lang="de-DE" sz="1800" b="1" dirty="0" smtClean="0"/>
              <a:t>. An </a:t>
            </a:r>
            <a:r>
              <a:rPr lang="de-DE" sz="1800" b="1" dirty="0" err="1" smtClean="0"/>
              <a:t>introduction</a:t>
            </a:r>
            <a:r>
              <a:rPr lang="de-DE" sz="1800" b="1" dirty="0" smtClean="0"/>
              <a:t>. </a:t>
            </a:r>
            <a:br>
              <a:rPr lang="de-DE" sz="1800" b="1" dirty="0" smtClean="0"/>
            </a:br>
            <a:r>
              <a:rPr lang="de-DE" sz="1800" dirty="0" smtClean="0"/>
              <a:t>8. Edition. New York u.a.: McGraw-Hill.</a:t>
            </a:r>
          </a:p>
          <a:p>
            <a:pPr marL="342900" indent="-342900">
              <a:lnSpc>
                <a:spcPct val="120000"/>
              </a:lnSpc>
              <a:spcBef>
                <a:spcPts val="1200"/>
              </a:spcBef>
            </a:pPr>
            <a:r>
              <a:rPr lang="de-DE" sz="1800" dirty="0" smtClean="0"/>
              <a:t>Flick, Uwe (2007): </a:t>
            </a:r>
            <a:r>
              <a:rPr lang="de-DE" sz="1800" b="1" dirty="0" smtClean="0"/>
              <a:t>Qualitative Sozialforschung. Eine Einführung.  </a:t>
            </a:r>
            <a:r>
              <a:rPr lang="de-DE" sz="1800" dirty="0" smtClean="0"/>
              <a:t>Vollständig überarbeitete und erweiterte Neuausgabe. </a:t>
            </a:r>
            <a:r>
              <a:rPr lang="de-DE" sz="1800" dirty="0" err="1" smtClean="0"/>
              <a:t>Reibek</a:t>
            </a:r>
            <a:r>
              <a:rPr lang="de-DE" sz="1800" dirty="0" smtClean="0"/>
              <a:t>: Rowohlt.</a:t>
            </a:r>
          </a:p>
          <a:p>
            <a:pPr marL="342900" indent="-342900">
              <a:lnSpc>
                <a:spcPct val="120000"/>
              </a:lnSpc>
              <a:spcBef>
                <a:spcPts val="1200"/>
              </a:spcBef>
            </a:pPr>
            <a:r>
              <a:rPr lang="de-DE" sz="1800" dirty="0" smtClean="0"/>
              <a:t>Heidegger, Martin (1984): </a:t>
            </a:r>
            <a:r>
              <a:rPr lang="de-DE" sz="1800" b="1" dirty="0" smtClean="0"/>
              <a:t>Sein und Zeit. </a:t>
            </a:r>
            <a:r>
              <a:rPr lang="de-DE" sz="1800" dirty="0" smtClean="0"/>
              <a:t>15. Auflage. Tübingen: Niemeyer.</a:t>
            </a:r>
          </a:p>
          <a:p>
            <a:pPr marL="342900" indent="-342900">
              <a:lnSpc>
                <a:spcPct val="120000"/>
              </a:lnSpc>
              <a:spcBef>
                <a:spcPts val="1200"/>
              </a:spcBef>
            </a:pPr>
            <a:r>
              <a:rPr lang="de-DE" sz="1800" dirty="0" err="1" smtClean="0"/>
              <a:t>Hickethier</a:t>
            </a:r>
            <a:r>
              <a:rPr lang="de-DE" sz="1800" dirty="0" smtClean="0"/>
              <a:t>, Knut (2001): </a:t>
            </a:r>
            <a:r>
              <a:rPr lang="de-DE" sz="1800" b="1" dirty="0" smtClean="0"/>
              <a:t>Film- und Fernsehanalyse.</a:t>
            </a:r>
            <a:r>
              <a:rPr lang="de-DE" sz="1800" dirty="0" smtClean="0"/>
              <a:t> 3. </a:t>
            </a:r>
            <a:r>
              <a:rPr lang="de-DE" sz="1800" dirty="0" err="1" smtClean="0"/>
              <a:t>überarb</a:t>
            </a:r>
            <a:r>
              <a:rPr lang="de-DE" sz="1800" dirty="0" smtClean="0"/>
              <a:t>. Aufl. Stuttgart u. Weimar: J.B. Metzler.</a:t>
            </a:r>
          </a:p>
          <a:p>
            <a:pPr marL="342900" indent="-342900">
              <a:lnSpc>
                <a:spcPct val="120000"/>
              </a:lnSpc>
              <a:spcBef>
                <a:spcPts val="1200"/>
              </a:spcBef>
            </a:pPr>
            <a:r>
              <a:rPr lang="de-DE" sz="1800" dirty="0" smtClean="0"/>
              <a:t>Kierkegaard, Sören (1992): </a:t>
            </a:r>
            <a:r>
              <a:rPr lang="de-DE" sz="1800" b="1" dirty="0" smtClean="0"/>
              <a:t>Der Begriff Angst. </a:t>
            </a:r>
            <a:r>
              <a:rPr lang="de-DE" sz="1800" dirty="0" smtClean="0"/>
              <a:t>Stuttgart:  Reclam.</a:t>
            </a:r>
          </a:p>
          <a:p>
            <a:pPr marL="342900" indent="-342900">
              <a:lnSpc>
                <a:spcPct val="120000"/>
              </a:lnSpc>
              <a:spcBef>
                <a:spcPts val="1200"/>
              </a:spcBef>
            </a:pPr>
            <a:r>
              <a:rPr lang="de-DE" sz="1800" dirty="0" smtClean="0"/>
              <a:t>Monaco, James (2007): </a:t>
            </a:r>
            <a:r>
              <a:rPr lang="de-DE" sz="1800" b="1" dirty="0" smtClean="0"/>
              <a:t>Film verstehen. Kunst, Technik. Sprache, Geschichte und Theorie des Films und der Medien. Mit einer Einführung in </a:t>
            </a:r>
            <a:r>
              <a:rPr lang="de-DE" sz="1800" b="1" dirty="0" err="1" smtClean="0"/>
              <a:t>Multimdeia</a:t>
            </a:r>
            <a:r>
              <a:rPr lang="de-DE" sz="1800" b="1" dirty="0" smtClean="0"/>
              <a:t>. </a:t>
            </a:r>
            <a:r>
              <a:rPr lang="de-DE" sz="1800" dirty="0" smtClean="0"/>
              <a:t>9. Auflage. Reinbek: Rowohlt.</a:t>
            </a:r>
          </a:p>
          <a:p>
            <a:pPr marL="342900" indent="-342900">
              <a:lnSpc>
                <a:spcPct val="120000"/>
              </a:lnSpc>
              <a:spcBef>
                <a:spcPts val="1200"/>
              </a:spcBef>
            </a:pPr>
            <a:r>
              <a:rPr lang="de-DE" sz="1800" dirty="0" smtClean="0"/>
              <a:t>Völcker, Beate (2005): </a:t>
            </a:r>
            <a:r>
              <a:rPr lang="de-DE" sz="1800" b="1" dirty="0" smtClean="0"/>
              <a:t>Kinderfilm. Stoff- und Projektentwicklung. </a:t>
            </a:r>
            <a:r>
              <a:rPr lang="de-DE" sz="1800" dirty="0" smtClean="0"/>
              <a:t>Konstanz: UVK.</a:t>
            </a:r>
          </a:p>
          <a:p>
            <a:pPr marL="342900" indent="-342900">
              <a:lnSpc>
                <a:spcPct val="120000"/>
              </a:lnSpc>
              <a:spcBef>
                <a:spcPts val="1200"/>
              </a:spcBef>
            </a:pPr>
            <a:r>
              <a:rPr lang="de-DE" sz="1800" dirty="0" err="1" smtClean="0"/>
              <a:t>Wojcik</a:t>
            </a:r>
            <a:r>
              <a:rPr lang="de-DE" sz="1800" dirty="0" smtClean="0"/>
              <a:t>-Andrews, Ian (2000): </a:t>
            </a:r>
            <a:r>
              <a:rPr lang="de-DE" sz="1800" b="1" dirty="0" err="1" smtClean="0"/>
              <a:t>Children´s</a:t>
            </a:r>
            <a:r>
              <a:rPr lang="de-DE" sz="1800" b="1" dirty="0" smtClean="0"/>
              <a:t> Films. </a:t>
            </a:r>
            <a:r>
              <a:rPr lang="de-DE" sz="1800" b="1" dirty="0" err="1" smtClean="0"/>
              <a:t>History</a:t>
            </a:r>
            <a:r>
              <a:rPr lang="de-DE" sz="1800" b="1" dirty="0" smtClean="0"/>
              <a:t>, </a:t>
            </a:r>
            <a:r>
              <a:rPr lang="de-DE" sz="1800" b="1" dirty="0" err="1" smtClean="0"/>
              <a:t>Ideology</a:t>
            </a:r>
            <a:r>
              <a:rPr lang="de-DE" sz="1800" b="1" dirty="0" smtClean="0"/>
              <a:t>, </a:t>
            </a:r>
            <a:r>
              <a:rPr lang="de-DE" sz="1800" b="1" dirty="0" err="1" smtClean="0"/>
              <a:t>Pedagogy</a:t>
            </a:r>
            <a:r>
              <a:rPr lang="de-DE" sz="1800" b="1" dirty="0" smtClean="0"/>
              <a:t>, </a:t>
            </a:r>
            <a:r>
              <a:rPr lang="de-DE" sz="1800" b="1" dirty="0" err="1" smtClean="0"/>
              <a:t>Theory</a:t>
            </a:r>
            <a:r>
              <a:rPr lang="de-DE" sz="1800" b="1" dirty="0" smtClean="0"/>
              <a:t>. </a:t>
            </a:r>
            <a:r>
              <a:rPr lang="de-DE" sz="1800" dirty="0" smtClean="0"/>
              <a:t>New York: Garland.  </a:t>
            </a:r>
            <a:br>
              <a:rPr lang="de-DE" sz="1800" dirty="0" smtClean="0"/>
            </a:br>
            <a:endParaRPr lang="de-DE" sz="1800" dirty="0" smtClean="0"/>
          </a:p>
          <a:p>
            <a:pPr marL="342900" indent="-342900">
              <a:lnSpc>
                <a:spcPct val="120000"/>
              </a:lnSpc>
              <a:spcBef>
                <a:spcPts val="1200"/>
              </a:spcBef>
            </a:pPr>
            <a:r>
              <a:rPr lang="de-DE" sz="1800" dirty="0" smtClean="0"/>
              <a:t>Die in dieser Präsentation verwendeten </a:t>
            </a:r>
            <a:r>
              <a:rPr lang="de-DE" sz="1800" b="1" dirty="0" err="1" smtClean="0"/>
              <a:t>Cliparts</a:t>
            </a:r>
            <a:r>
              <a:rPr lang="de-DE" sz="1800" b="1" dirty="0" smtClean="0"/>
              <a:t> </a:t>
            </a:r>
            <a:r>
              <a:rPr lang="de-DE" sz="1800" dirty="0" smtClean="0"/>
              <a:t>entstammen dem Archiv von Microsoft Office 20007.</a:t>
            </a:r>
          </a:p>
        </p:txBody>
      </p:sp>
      <p:sp>
        <p:nvSpPr>
          <p:cNvPr id="8" name="Textfeld 7"/>
          <p:cNvSpPr txBox="1"/>
          <p:nvPr/>
        </p:nvSpPr>
        <p:spPr>
          <a:xfrm>
            <a:off x="642910" y="6429396"/>
            <a:ext cx="2357454" cy="338554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de-DE" sz="1600" b="0" dirty="0" smtClean="0">
                <a:solidFill>
                  <a:schemeClr val="bg1"/>
                </a:solidFill>
              </a:rPr>
              <a:t>Fragestellung /</a:t>
            </a:r>
            <a:r>
              <a:rPr lang="de-DE" sz="1600" b="0" baseline="0" dirty="0" smtClean="0">
                <a:solidFill>
                  <a:schemeClr val="bg1"/>
                </a:solidFill>
              </a:rPr>
              <a:t> Methode</a:t>
            </a:r>
            <a:endParaRPr lang="de-DE" sz="1600" b="0" dirty="0">
              <a:solidFill>
                <a:schemeClr val="bg1"/>
              </a:solidFill>
            </a:endParaRPr>
          </a:p>
        </p:txBody>
      </p:sp>
      <p:sp>
        <p:nvSpPr>
          <p:cNvPr id="9" name="Textfeld 8"/>
          <p:cNvSpPr txBox="1"/>
          <p:nvPr/>
        </p:nvSpPr>
        <p:spPr>
          <a:xfrm>
            <a:off x="3071802" y="6429396"/>
            <a:ext cx="1500198" cy="338554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de-DE" sz="1600" b="0" dirty="0" smtClean="0">
                <a:solidFill>
                  <a:schemeClr val="bg1"/>
                </a:solidFill>
              </a:rPr>
              <a:t>Begriffsklärung</a:t>
            </a:r>
            <a:endParaRPr lang="de-DE" sz="1600" b="0" dirty="0">
              <a:solidFill>
                <a:schemeClr val="bg1"/>
              </a:solidFill>
            </a:endParaRPr>
          </a:p>
        </p:txBody>
      </p:sp>
      <p:sp>
        <p:nvSpPr>
          <p:cNvPr id="10" name="Textfeld 9"/>
          <p:cNvSpPr txBox="1"/>
          <p:nvPr/>
        </p:nvSpPr>
        <p:spPr>
          <a:xfrm>
            <a:off x="4643438" y="6429396"/>
            <a:ext cx="1500198" cy="338554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de-DE" sz="1600" b="0" dirty="0" err="1" smtClean="0">
                <a:solidFill>
                  <a:schemeClr val="bg1"/>
                </a:solidFill>
              </a:rPr>
              <a:t>Transmedialität</a:t>
            </a:r>
            <a:endParaRPr lang="de-DE" sz="1600" b="0" dirty="0">
              <a:solidFill>
                <a:schemeClr val="bg1"/>
              </a:solidFill>
            </a:endParaRPr>
          </a:p>
        </p:txBody>
      </p:sp>
      <p:sp>
        <p:nvSpPr>
          <p:cNvPr id="11" name="Textfeld 10"/>
          <p:cNvSpPr txBox="1"/>
          <p:nvPr/>
        </p:nvSpPr>
        <p:spPr>
          <a:xfrm>
            <a:off x="6215074" y="6429396"/>
            <a:ext cx="1571636" cy="338554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de-DE" sz="1600" b="0" dirty="0" smtClean="0">
                <a:solidFill>
                  <a:schemeClr val="bg1"/>
                </a:solidFill>
              </a:rPr>
              <a:t>Vorl. Gliederung</a:t>
            </a:r>
            <a:endParaRPr lang="de-DE" sz="1600" b="0" dirty="0">
              <a:solidFill>
                <a:schemeClr val="bg1"/>
              </a:solidFill>
            </a:endParaRPr>
          </a:p>
        </p:txBody>
      </p:sp>
      <p:sp>
        <p:nvSpPr>
          <p:cNvPr id="12" name="Textfeld 11"/>
          <p:cNvSpPr txBox="1"/>
          <p:nvPr/>
        </p:nvSpPr>
        <p:spPr>
          <a:xfrm>
            <a:off x="7858180" y="6429396"/>
            <a:ext cx="1214414" cy="338554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de-DE" sz="1600" dirty="0" smtClean="0">
                <a:solidFill>
                  <a:schemeClr val="bg1"/>
                </a:solidFill>
              </a:rPr>
              <a:t>Diskussion</a:t>
            </a:r>
            <a:endParaRPr lang="de-DE" sz="1600" dirty="0">
              <a:solidFill>
                <a:schemeClr val="bg1"/>
              </a:solidFill>
            </a:endParaRPr>
          </a:p>
        </p:txBody>
      </p:sp>
      <p:sp>
        <p:nvSpPr>
          <p:cNvPr id="13" name="Foliennummernplatzhalter 1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B6EA6D50-8D02-4595-8DA9-0CBAEB861BB0}" type="slidenum">
              <a:rPr lang="de-DE" smtClean="0"/>
              <a:pPr/>
              <a:t>21</a:t>
            </a:fld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Fragestellung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de-DE" dirty="0" smtClean="0"/>
              <a:t>Wie wird Angst und Furcht im Kinderfilm dargestellt?</a:t>
            </a:r>
          </a:p>
          <a:p>
            <a:pPr lvl="1"/>
            <a:r>
              <a:rPr lang="de-DE" dirty="0" smtClean="0"/>
              <a:t>Narrative Rahmung </a:t>
            </a:r>
          </a:p>
          <a:p>
            <a:pPr lvl="1"/>
            <a:r>
              <a:rPr lang="de-DE" dirty="0" smtClean="0"/>
              <a:t>Repräsentation von Angst/Furcht</a:t>
            </a:r>
          </a:p>
          <a:p>
            <a:pPr lvl="1"/>
            <a:r>
              <a:rPr lang="de-DE" dirty="0" smtClean="0"/>
              <a:t>Funktion der Furcht</a:t>
            </a:r>
          </a:p>
          <a:p>
            <a:r>
              <a:rPr lang="de-DE" dirty="0" smtClean="0"/>
              <a:t>Analyse von </a:t>
            </a:r>
            <a:r>
              <a:rPr lang="de-DE" sz="3200" b="1" dirty="0" smtClean="0"/>
              <a:t>Mustern</a:t>
            </a:r>
            <a:r>
              <a:rPr lang="de-DE" dirty="0" smtClean="0"/>
              <a:t> der Angst- und Furchtdarstellung</a:t>
            </a:r>
          </a:p>
          <a:p>
            <a:pPr marL="320040" lvl="1" indent="-320040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</a:pPr>
            <a:r>
              <a:rPr lang="de-DE" sz="2800" dirty="0" smtClean="0"/>
              <a:t>Beschränkung auf Angst und Furcht der </a:t>
            </a:r>
            <a:r>
              <a:rPr lang="de-DE" sz="2800" b="1" dirty="0" smtClean="0"/>
              <a:t>Hauptperson</a:t>
            </a:r>
          </a:p>
          <a:p>
            <a:endParaRPr lang="de-DE" dirty="0" smtClean="0"/>
          </a:p>
          <a:p>
            <a:endParaRPr lang="de-DE" dirty="0" smtClean="0"/>
          </a:p>
        </p:txBody>
      </p:sp>
      <p:sp>
        <p:nvSpPr>
          <p:cNvPr id="5" name="Textfeld 4"/>
          <p:cNvSpPr txBox="1"/>
          <p:nvPr/>
        </p:nvSpPr>
        <p:spPr>
          <a:xfrm>
            <a:off x="642910" y="6429396"/>
            <a:ext cx="2357454" cy="33855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de-DE" sz="1600" b="1" dirty="0" smtClean="0">
                <a:solidFill>
                  <a:schemeClr val="bg1"/>
                </a:solidFill>
              </a:rPr>
              <a:t>Fragestellung /</a:t>
            </a:r>
            <a:r>
              <a:rPr lang="de-DE" sz="1600" b="1" baseline="0" dirty="0" smtClean="0">
                <a:solidFill>
                  <a:schemeClr val="bg1"/>
                </a:solidFill>
              </a:rPr>
              <a:t> Methode</a:t>
            </a:r>
            <a:endParaRPr lang="de-DE" sz="1600" b="1" dirty="0">
              <a:solidFill>
                <a:schemeClr val="bg1"/>
              </a:solidFill>
            </a:endParaRP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B6EA6D50-8D02-4595-8DA9-0CBAEB861BB0}" type="slidenum">
              <a:rPr lang="de-DE" smtClean="0"/>
              <a:pPr/>
              <a:t>3</a:t>
            </a:fld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Methode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de-DE" dirty="0" smtClean="0"/>
              <a:t>Filmanalyse nach </a:t>
            </a:r>
            <a:r>
              <a:rPr lang="de-DE" dirty="0" err="1" smtClean="0"/>
              <a:t>Bordwell</a:t>
            </a:r>
            <a:r>
              <a:rPr lang="de-DE" dirty="0" smtClean="0"/>
              <a:t> und Thompson </a:t>
            </a:r>
            <a:r>
              <a:rPr lang="de-DE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(2006)</a:t>
            </a:r>
            <a:endParaRPr lang="de-DE" sz="18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lvl="1"/>
            <a:r>
              <a:rPr lang="de-DE" i="1" dirty="0" smtClean="0"/>
              <a:t>(Narration, Mise-en-Scene, </a:t>
            </a:r>
            <a:r>
              <a:rPr lang="de-DE" i="1" dirty="0" err="1" smtClean="0"/>
              <a:t>Cinematography</a:t>
            </a:r>
            <a:r>
              <a:rPr lang="de-DE" i="1" dirty="0" smtClean="0"/>
              <a:t>, </a:t>
            </a:r>
            <a:r>
              <a:rPr lang="de-DE" i="1" dirty="0" err="1" smtClean="0"/>
              <a:t>Editing</a:t>
            </a:r>
            <a:r>
              <a:rPr lang="de-DE" i="1" dirty="0" smtClean="0"/>
              <a:t>, Sound) </a:t>
            </a:r>
          </a:p>
          <a:p>
            <a:pPr lvl="1"/>
            <a:endParaRPr lang="de-DE" i="1" dirty="0" smtClean="0"/>
          </a:p>
          <a:p>
            <a:r>
              <a:rPr lang="de-DE" dirty="0" smtClean="0"/>
              <a:t>Filmauswahl durch theoretisches Sampling</a:t>
            </a:r>
          </a:p>
        </p:txBody>
      </p:sp>
      <p:sp>
        <p:nvSpPr>
          <p:cNvPr id="4" name="Textfeld 3"/>
          <p:cNvSpPr txBox="1"/>
          <p:nvPr/>
        </p:nvSpPr>
        <p:spPr>
          <a:xfrm>
            <a:off x="642910" y="6429396"/>
            <a:ext cx="2357454" cy="33855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de-DE" sz="1600" b="1" dirty="0" smtClean="0">
                <a:solidFill>
                  <a:schemeClr val="bg1"/>
                </a:solidFill>
              </a:rPr>
              <a:t>Fragestellung /</a:t>
            </a:r>
            <a:r>
              <a:rPr lang="de-DE" sz="1600" b="1" baseline="0" dirty="0" smtClean="0">
                <a:solidFill>
                  <a:schemeClr val="bg1"/>
                </a:solidFill>
              </a:rPr>
              <a:t> Methode</a:t>
            </a:r>
            <a:endParaRPr lang="de-DE" sz="1600" b="1" dirty="0">
              <a:solidFill>
                <a:schemeClr val="bg1"/>
              </a:solidFill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B6EA6D50-8D02-4595-8DA9-0CBAEB861BB0}" type="slidenum">
              <a:rPr lang="de-DE" smtClean="0"/>
              <a:pPr/>
              <a:t>4</a:t>
            </a:fld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2000" dirty="0" smtClean="0"/>
              <a:t>Methode</a:t>
            </a:r>
            <a:br>
              <a:rPr lang="de-DE" sz="2000" dirty="0" smtClean="0"/>
            </a:br>
            <a:r>
              <a:rPr lang="de-DE" dirty="0" smtClean="0"/>
              <a:t>Theoretisches Sampling</a:t>
            </a:r>
            <a:endParaRPr lang="de-DE" dirty="0"/>
          </a:p>
        </p:txBody>
      </p:sp>
      <p:sp>
        <p:nvSpPr>
          <p:cNvPr id="4" name="Rechteck 3"/>
          <p:cNvSpPr/>
          <p:nvPr/>
        </p:nvSpPr>
        <p:spPr>
          <a:xfrm>
            <a:off x="642910" y="1214423"/>
            <a:ext cx="8286808" cy="4893647"/>
          </a:xfrm>
          <a:prstGeom prst="rect">
            <a:avLst/>
          </a:prstGeom>
          <a:ln w="3175">
            <a:noFill/>
          </a:ln>
        </p:spPr>
        <p:txBody>
          <a:bodyPr wrap="square">
            <a:spAutoFit/>
          </a:bodyPr>
          <a:lstStyle/>
          <a:p>
            <a:pPr marL="0" lvl="1">
              <a:lnSpc>
                <a:spcPct val="150000"/>
              </a:lnSpc>
              <a:buNone/>
            </a:pPr>
            <a:r>
              <a:rPr lang="de-DE" sz="2400" dirty="0" smtClean="0"/>
              <a:t>„Theoretisches Sampling meint den auf die </a:t>
            </a:r>
            <a:r>
              <a:rPr lang="de-DE" sz="3200" b="1" dirty="0" smtClean="0"/>
              <a:t>Generierung von Theorien</a:t>
            </a:r>
            <a:r>
              <a:rPr lang="de-DE" sz="2400" dirty="0" smtClean="0"/>
              <a:t> zielenden </a:t>
            </a:r>
            <a:r>
              <a:rPr lang="de-DE" sz="2400" dirty="0" err="1" smtClean="0"/>
              <a:t>Prozeß</a:t>
            </a:r>
            <a:r>
              <a:rPr lang="de-DE" sz="2400" dirty="0" smtClean="0"/>
              <a:t> der Datensammlung, währenddessen der Forscher seine </a:t>
            </a:r>
            <a:r>
              <a:rPr lang="de-DE" sz="3200" b="1" dirty="0" smtClean="0"/>
              <a:t>Daten parallel</a:t>
            </a:r>
            <a:r>
              <a:rPr lang="de-DE" sz="2400" dirty="0" smtClean="0"/>
              <a:t> </a:t>
            </a:r>
            <a:r>
              <a:rPr lang="de-DE" sz="3200" b="1" dirty="0" smtClean="0"/>
              <a:t>sammelt</a:t>
            </a:r>
            <a:r>
              <a:rPr lang="de-DE" sz="2400" b="1" dirty="0" smtClean="0"/>
              <a:t>,</a:t>
            </a:r>
            <a:r>
              <a:rPr lang="de-DE" sz="2400" dirty="0" smtClean="0"/>
              <a:t> kodiert </a:t>
            </a:r>
            <a:r>
              <a:rPr lang="de-DE" sz="2800" b="1" dirty="0" smtClean="0"/>
              <a:t>und</a:t>
            </a:r>
            <a:r>
              <a:rPr lang="de-DE" sz="2400" dirty="0" smtClean="0"/>
              <a:t> </a:t>
            </a:r>
            <a:r>
              <a:rPr lang="de-DE" sz="3200" b="1" dirty="0" smtClean="0"/>
              <a:t>analysiert</a:t>
            </a:r>
            <a:r>
              <a:rPr lang="de-DE" sz="2400" dirty="0" smtClean="0"/>
              <a:t> sowie darüber entscheidet, welche Daten als nächste erhoben werden sollen und wo sie zu finden sind, </a:t>
            </a:r>
            <a:r>
              <a:rPr lang="de-DE" sz="3200" b="1" dirty="0" smtClean="0"/>
              <a:t>um</a:t>
            </a:r>
            <a:r>
              <a:rPr lang="de-DE" sz="3200" dirty="0" smtClean="0"/>
              <a:t> </a:t>
            </a:r>
            <a:r>
              <a:rPr lang="de-DE" sz="3200" b="1" dirty="0" smtClean="0"/>
              <a:t>seine Theorie zu entwickeln </a:t>
            </a:r>
            <a:r>
              <a:rPr lang="de-DE" sz="2400" dirty="0" smtClean="0"/>
              <a:t>[…].“ 			         </a:t>
            </a:r>
            <a:r>
              <a:rPr lang="de-DE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(Glaser/Straus 1998, S. 53, zit. nach Flick 2007, S. 159)</a:t>
            </a:r>
            <a:endParaRPr lang="de-DE" sz="16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5" name="Textfeld 4"/>
          <p:cNvSpPr txBox="1"/>
          <p:nvPr/>
        </p:nvSpPr>
        <p:spPr>
          <a:xfrm>
            <a:off x="642910" y="6429396"/>
            <a:ext cx="2357454" cy="33855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de-DE" sz="1600" b="1" dirty="0" smtClean="0">
                <a:solidFill>
                  <a:schemeClr val="bg1"/>
                </a:solidFill>
              </a:rPr>
              <a:t>Fragestellung /</a:t>
            </a:r>
            <a:r>
              <a:rPr lang="de-DE" sz="1600" b="1" baseline="0" dirty="0" smtClean="0">
                <a:solidFill>
                  <a:schemeClr val="bg1"/>
                </a:solidFill>
              </a:rPr>
              <a:t> Methode</a:t>
            </a:r>
            <a:endParaRPr lang="de-DE" sz="1600" b="1" dirty="0">
              <a:solidFill>
                <a:schemeClr val="bg1"/>
              </a:solidFill>
            </a:endParaRP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B6EA6D50-8D02-4595-8DA9-0CBAEB861BB0}" type="slidenum">
              <a:rPr lang="de-DE" smtClean="0"/>
              <a:pPr/>
              <a:t>5</a:t>
            </a:fld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2000" dirty="0" smtClean="0"/>
              <a:t>Kinderfilm</a:t>
            </a: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>Kinderfilm als Genre</a:t>
            </a:r>
            <a:endParaRPr lang="de-DE" dirty="0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EA6D50-8D02-4595-8DA9-0CBAEB861BB0}" type="slidenum">
              <a:rPr lang="de-DE" smtClean="0"/>
              <a:pPr/>
              <a:t>6</a:t>
            </a:fld>
            <a:endParaRPr lang="de-DE" dirty="0"/>
          </a:p>
        </p:txBody>
      </p:sp>
      <p:sp>
        <p:nvSpPr>
          <p:cNvPr id="4" name="Inhaltsplatzhalter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de-DE" dirty="0" smtClean="0"/>
              <a:t>Es ist problematisch den Kinderfilm als „Genre“ zu begreifen</a:t>
            </a:r>
          </a:p>
          <a:p>
            <a:endParaRPr lang="de-DE" dirty="0" smtClean="0"/>
          </a:p>
          <a:p>
            <a:pPr lvl="1"/>
            <a:r>
              <a:rPr lang="de-DE" dirty="0" smtClean="0"/>
              <a:t>„Genres stellen </a:t>
            </a:r>
            <a:r>
              <a:rPr lang="de-DE" sz="2800" b="1" dirty="0" err="1" smtClean="0"/>
              <a:t>inhatlich</a:t>
            </a:r>
            <a:r>
              <a:rPr lang="de-DE" sz="2800" b="1" dirty="0" smtClean="0"/>
              <a:t>-strukturelle</a:t>
            </a:r>
            <a:r>
              <a:rPr lang="de-DE" dirty="0" smtClean="0"/>
              <a:t> Bestimmungen von Filmgruppen dar […], sie organisieren das Wissen über </a:t>
            </a:r>
            <a:r>
              <a:rPr lang="de-DE" sz="2800" b="1" i="1" dirty="0" smtClean="0"/>
              <a:t>Erzählmuster, Themen und Motive</a:t>
            </a:r>
            <a:r>
              <a:rPr lang="de-DE" dirty="0" smtClean="0"/>
              <a:t>“ </a:t>
            </a:r>
            <a:br>
              <a:rPr lang="de-DE" dirty="0" smtClean="0"/>
            </a:br>
            <a:r>
              <a:rPr lang="de-DE" dirty="0" smtClean="0"/>
              <a:t>						   </a:t>
            </a:r>
            <a:r>
              <a:rPr lang="de-DE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(</a:t>
            </a:r>
            <a:r>
              <a:rPr lang="de-DE" sz="16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Hickethier</a:t>
            </a:r>
            <a:r>
              <a:rPr lang="de-DE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2001, S. 213)</a:t>
            </a:r>
          </a:p>
          <a:p>
            <a:endParaRPr lang="de-DE" dirty="0" smtClean="0"/>
          </a:p>
          <a:p>
            <a:r>
              <a:rPr lang="de-DE" dirty="0" smtClean="0"/>
              <a:t>Kinderfilme lassen sich in unterschiedliche Genres einordnen</a:t>
            </a:r>
          </a:p>
          <a:p>
            <a:endParaRPr lang="de-DE" dirty="0"/>
          </a:p>
        </p:txBody>
      </p:sp>
      <p:sp>
        <p:nvSpPr>
          <p:cNvPr id="5" name="Textfeld 4"/>
          <p:cNvSpPr txBox="1"/>
          <p:nvPr/>
        </p:nvSpPr>
        <p:spPr>
          <a:xfrm>
            <a:off x="642910" y="6429396"/>
            <a:ext cx="2357454" cy="338554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de-DE" sz="1600" b="0" dirty="0" smtClean="0">
                <a:solidFill>
                  <a:schemeClr val="bg1"/>
                </a:solidFill>
              </a:rPr>
              <a:t>Fragestellung /</a:t>
            </a:r>
            <a:r>
              <a:rPr lang="de-DE" sz="1600" b="0" baseline="0" dirty="0" smtClean="0">
                <a:solidFill>
                  <a:schemeClr val="bg1"/>
                </a:solidFill>
              </a:rPr>
              <a:t> Methode</a:t>
            </a:r>
            <a:endParaRPr lang="de-DE" sz="1600" b="0" dirty="0">
              <a:solidFill>
                <a:schemeClr val="bg1"/>
              </a:solidFill>
            </a:endParaRPr>
          </a:p>
        </p:txBody>
      </p:sp>
      <p:sp>
        <p:nvSpPr>
          <p:cNvPr id="6" name="Textfeld 5"/>
          <p:cNvSpPr txBox="1"/>
          <p:nvPr/>
        </p:nvSpPr>
        <p:spPr>
          <a:xfrm>
            <a:off x="3071802" y="6429396"/>
            <a:ext cx="1500198" cy="33855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de-DE" sz="1600" b="1" dirty="0" smtClean="0">
                <a:solidFill>
                  <a:schemeClr val="bg1"/>
                </a:solidFill>
              </a:rPr>
              <a:t>Begriffsklärung</a:t>
            </a:r>
            <a:endParaRPr lang="de-DE" sz="16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2000" dirty="0" smtClean="0"/>
              <a:t>Kinderfilm</a:t>
            </a: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>Gemeinsame Merkmale</a:t>
            </a:r>
            <a:endParaRPr lang="de-DE" dirty="0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EA6D50-8D02-4595-8DA9-0CBAEB861BB0}" type="slidenum">
              <a:rPr lang="de-DE" smtClean="0"/>
              <a:pPr/>
              <a:t>7</a:t>
            </a:fld>
            <a:endParaRPr lang="de-DE" dirty="0"/>
          </a:p>
        </p:txBody>
      </p:sp>
      <p:sp>
        <p:nvSpPr>
          <p:cNvPr id="4" name="Inhaltsplatzhalt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de-DE" dirty="0" smtClean="0"/>
              <a:t>Es gibt jedoch ein Merkmal, das alle Kinderfilme eint:</a:t>
            </a:r>
          </a:p>
          <a:p>
            <a:endParaRPr lang="de-DE" dirty="0" smtClean="0"/>
          </a:p>
          <a:p>
            <a:r>
              <a:rPr lang="de-DE" dirty="0" smtClean="0"/>
              <a:t>„Sie erzählen </a:t>
            </a:r>
            <a:r>
              <a:rPr lang="de-DE" sz="3200" b="1" dirty="0" smtClean="0"/>
              <a:t>Geschichten </a:t>
            </a:r>
            <a:r>
              <a:rPr lang="de-DE" sz="3600" b="1" dirty="0" smtClean="0"/>
              <a:t>von Kindern </a:t>
            </a:r>
            <a:r>
              <a:rPr lang="de-DE" dirty="0" smtClean="0"/>
              <a:t>und sie erzählen sie </a:t>
            </a:r>
            <a:r>
              <a:rPr lang="de-DE" sz="3600" b="1" dirty="0" smtClean="0"/>
              <a:t>für Kinder.</a:t>
            </a:r>
            <a:r>
              <a:rPr lang="de-DE" dirty="0" smtClean="0"/>
              <a:t>“ </a:t>
            </a:r>
            <a:r>
              <a:rPr lang="de-DE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(Völcker 2005, S. 41)</a:t>
            </a:r>
            <a:endParaRPr lang="de-DE" sz="2400" dirty="0" smtClean="0"/>
          </a:p>
          <a:p>
            <a:pPr>
              <a:buNone/>
            </a:pPr>
            <a:endParaRPr lang="de-DE" dirty="0" smtClean="0"/>
          </a:p>
        </p:txBody>
      </p:sp>
      <p:sp>
        <p:nvSpPr>
          <p:cNvPr id="5" name="Textfeld 4"/>
          <p:cNvSpPr txBox="1"/>
          <p:nvPr/>
        </p:nvSpPr>
        <p:spPr>
          <a:xfrm>
            <a:off x="642910" y="6429396"/>
            <a:ext cx="2357454" cy="338554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de-DE" sz="1600" b="0" dirty="0" smtClean="0">
                <a:solidFill>
                  <a:schemeClr val="bg1"/>
                </a:solidFill>
              </a:rPr>
              <a:t>Fragestellung /</a:t>
            </a:r>
            <a:r>
              <a:rPr lang="de-DE" sz="1600" b="0" baseline="0" dirty="0" smtClean="0">
                <a:solidFill>
                  <a:schemeClr val="bg1"/>
                </a:solidFill>
              </a:rPr>
              <a:t> Methode</a:t>
            </a:r>
            <a:endParaRPr lang="de-DE" sz="1600" b="0" dirty="0">
              <a:solidFill>
                <a:schemeClr val="bg1"/>
              </a:solidFill>
            </a:endParaRPr>
          </a:p>
        </p:txBody>
      </p:sp>
      <p:sp>
        <p:nvSpPr>
          <p:cNvPr id="6" name="Textfeld 5"/>
          <p:cNvSpPr txBox="1"/>
          <p:nvPr/>
        </p:nvSpPr>
        <p:spPr>
          <a:xfrm>
            <a:off x="3071802" y="6429396"/>
            <a:ext cx="1500198" cy="33855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de-DE" sz="1600" b="1" dirty="0" smtClean="0">
                <a:solidFill>
                  <a:schemeClr val="bg1"/>
                </a:solidFill>
              </a:rPr>
              <a:t>Begriffsklärung</a:t>
            </a:r>
            <a:endParaRPr lang="de-DE" sz="16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2000" dirty="0" smtClean="0"/>
              <a:t>Kinderfilm</a:t>
            </a: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>Idee von „Kino für Kinder“</a:t>
            </a:r>
            <a:endParaRPr lang="de-DE" dirty="0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EA6D50-8D02-4595-8DA9-0CBAEB861BB0}" type="slidenum">
              <a:rPr lang="de-DE" smtClean="0"/>
              <a:pPr/>
              <a:t>8</a:t>
            </a:fld>
            <a:endParaRPr lang="de-DE" dirty="0"/>
          </a:p>
        </p:txBody>
      </p:sp>
      <p:sp>
        <p:nvSpPr>
          <p:cNvPr id="4" name="Inhaltsplatzhalter 3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de-DE" sz="3000" dirty="0" err="1" smtClean="0"/>
              <a:t>There</a:t>
            </a:r>
            <a:r>
              <a:rPr lang="de-DE" sz="3000" dirty="0" smtClean="0"/>
              <a:t> </a:t>
            </a:r>
            <a:r>
              <a:rPr lang="de-DE" sz="3000" dirty="0" err="1" smtClean="0"/>
              <a:t>are</a:t>
            </a:r>
            <a:r>
              <a:rPr lang="de-DE" sz="3000" dirty="0" smtClean="0"/>
              <a:t> in </a:t>
            </a:r>
            <a:r>
              <a:rPr lang="de-DE" sz="3000" dirty="0" err="1" smtClean="0"/>
              <a:t>fact</a:t>
            </a:r>
            <a:r>
              <a:rPr lang="de-DE" sz="3000" dirty="0" smtClean="0"/>
              <a:t> </a:t>
            </a:r>
            <a:r>
              <a:rPr lang="de-DE" sz="3000" dirty="0" err="1" smtClean="0"/>
              <a:t>many</a:t>
            </a:r>
            <a:r>
              <a:rPr lang="de-DE" sz="3000" dirty="0" smtClean="0"/>
              <a:t> </a:t>
            </a:r>
            <a:r>
              <a:rPr lang="de-DE" sz="3000" dirty="0" err="1" smtClean="0"/>
              <a:t>ways</a:t>
            </a:r>
            <a:r>
              <a:rPr lang="de-DE" sz="3000" dirty="0" smtClean="0"/>
              <a:t> </a:t>
            </a:r>
            <a:r>
              <a:rPr lang="de-DE" sz="3000" dirty="0" err="1" smtClean="0"/>
              <a:t>of</a:t>
            </a:r>
            <a:r>
              <a:rPr lang="de-DE" sz="3000" dirty="0" smtClean="0"/>
              <a:t> </a:t>
            </a:r>
            <a:r>
              <a:rPr lang="de-DE" sz="3000" dirty="0" err="1" smtClean="0"/>
              <a:t>thingking</a:t>
            </a:r>
            <a:r>
              <a:rPr lang="de-DE" sz="3000" dirty="0" smtClean="0"/>
              <a:t> </a:t>
            </a:r>
            <a:r>
              <a:rPr lang="de-DE" sz="3000" dirty="0" err="1" smtClean="0"/>
              <a:t>about</a:t>
            </a:r>
            <a:r>
              <a:rPr lang="de-DE" sz="3000" dirty="0" smtClean="0"/>
              <a:t> </a:t>
            </a:r>
            <a:r>
              <a:rPr lang="de-DE" sz="3000" dirty="0" err="1" smtClean="0"/>
              <a:t>the</a:t>
            </a:r>
            <a:r>
              <a:rPr lang="de-DE" sz="3000" dirty="0" smtClean="0"/>
              <a:t> </a:t>
            </a:r>
            <a:r>
              <a:rPr lang="de-DE" sz="3600" b="1" dirty="0" smtClean="0"/>
              <a:t>‚</a:t>
            </a:r>
            <a:r>
              <a:rPr lang="de-DE" sz="3600" b="1" dirty="0" err="1" smtClean="0"/>
              <a:t>idea</a:t>
            </a:r>
            <a:r>
              <a:rPr lang="de-DE" sz="3600" b="1" dirty="0" smtClean="0"/>
              <a:t> </a:t>
            </a:r>
            <a:r>
              <a:rPr lang="de-DE" sz="3600" b="1" dirty="0" err="1" smtClean="0"/>
              <a:t>of</a:t>
            </a:r>
            <a:r>
              <a:rPr lang="de-DE" sz="3600" b="1" dirty="0" smtClean="0"/>
              <a:t> </a:t>
            </a:r>
            <a:r>
              <a:rPr lang="de-DE" sz="3600" b="1" dirty="0" err="1" smtClean="0"/>
              <a:t>cinema</a:t>
            </a:r>
            <a:r>
              <a:rPr lang="de-DE" sz="3600" b="1" dirty="0" smtClean="0"/>
              <a:t> </a:t>
            </a:r>
            <a:r>
              <a:rPr lang="de-DE" sz="3600" b="1" dirty="0" err="1" smtClean="0"/>
              <a:t>for</a:t>
            </a:r>
            <a:r>
              <a:rPr lang="de-DE" sz="3600" b="1" dirty="0" smtClean="0"/>
              <a:t> </a:t>
            </a:r>
            <a:r>
              <a:rPr lang="de-DE" sz="3600" b="1" dirty="0" err="1" smtClean="0"/>
              <a:t>children</a:t>
            </a:r>
            <a:r>
              <a:rPr lang="de-DE" sz="3600" b="1" dirty="0" smtClean="0"/>
              <a:t>‘.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de-DE" sz="3000" dirty="0" err="1" smtClean="0"/>
              <a:t>Its</a:t>
            </a:r>
            <a:r>
              <a:rPr lang="de-DE" sz="3000" dirty="0" smtClean="0"/>
              <a:t> a </a:t>
            </a:r>
            <a:r>
              <a:rPr lang="de-DE" sz="3000" dirty="0" err="1" smtClean="0"/>
              <a:t>complicated</a:t>
            </a:r>
            <a:r>
              <a:rPr lang="de-DE" sz="3000" dirty="0" smtClean="0"/>
              <a:t> </a:t>
            </a:r>
            <a:r>
              <a:rPr lang="de-DE" sz="3000" dirty="0" err="1" smtClean="0"/>
              <a:t>issue</a:t>
            </a:r>
            <a:r>
              <a:rPr lang="de-DE" sz="3000" dirty="0" smtClean="0"/>
              <a:t> </a:t>
            </a:r>
            <a:r>
              <a:rPr lang="de-DE" sz="3000" dirty="0" err="1" smtClean="0"/>
              <a:t>and</a:t>
            </a:r>
            <a:r>
              <a:rPr lang="de-DE" sz="3000" dirty="0" smtClean="0"/>
              <a:t> </a:t>
            </a:r>
            <a:r>
              <a:rPr lang="de-DE" sz="3000" dirty="0" err="1" smtClean="0"/>
              <a:t>involves</a:t>
            </a:r>
            <a:r>
              <a:rPr lang="de-DE" sz="3000" dirty="0" smtClean="0"/>
              <a:t> a </a:t>
            </a:r>
            <a:r>
              <a:rPr lang="de-DE" sz="3000" dirty="0" err="1" smtClean="0"/>
              <a:t>a</a:t>
            </a:r>
            <a:r>
              <a:rPr lang="de-DE" sz="3000" dirty="0" smtClean="0"/>
              <a:t> </a:t>
            </a:r>
            <a:r>
              <a:rPr lang="de-DE" sz="3000" dirty="0" err="1" smtClean="0"/>
              <a:t>range</a:t>
            </a:r>
            <a:r>
              <a:rPr lang="de-DE" sz="3000" dirty="0" smtClean="0"/>
              <a:t> </a:t>
            </a:r>
            <a:r>
              <a:rPr lang="de-DE" sz="3000" dirty="0" err="1" smtClean="0"/>
              <a:t>of</a:t>
            </a:r>
            <a:r>
              <a:rPr lang="de-DE" sz="3000" dirty="0" smtClean="0"/>
              <a:t> </a:t>
            </a:r>
            <a:r>
              <a:rPr lang="de-DE" sz="3200" b="1" dirty="0" smtClean="0"/>
              <a:t>personal, </a:t>
            </a:r>
            <a:r>
              <a:rPr lang="de-DE" sz="3200" b="1" dirty="0" err="1" smtClean="0"/>
              <a:t>pedagogical</a:t>
            </a:r>
            <a:r>
              <a:rPr lang="de-DE" sz="3200" b="1" dirty="0" smtClean="0"/>
              <a:t>, </a:t>
            </a:r>
            <a:r>
              <a:rPr lang="de-DE" sz="3200" b="1" dirty="0" err="1" smtClean="0"/>
              <a:t>critical</a:t>
            </a:r>
            <a:r>
              <a:rPr lang="de-DE" sz="3200" b="1" dirty="0" smtClean="0"/>
              <a:t>, </a:t>
            </a:r>
            <a:r>
              <a:rPr lang="de-DE" sz="3200" b="1" dirty="0" err="1" smtClean="0"/>
              <a:t>textual</a:t>
            </a:r>
            <a:r>
              <a:rPr lang="de-DE" sz="3200" b="1" dirty="0" smtClean="0"/>
              <a:t>, </a:t>
            </a:r>
            <a:r>
              <a:rPr lang="de-DE" sz="3200" b="1" dirty="0" err="1" smtClean="0"/>
              <a:t>institutional</a:t>
            </a:r>
            <a:r>
              <a:rPr lang="de-DE" sz="3200" b="1" dirty="0" smtClean="0"/>
              <a:t>, </a:t>
            </a:r>
            <a:r>
              <a:rPr lang="de-DE" sz="3200" b="1" dirty="0" err="1" smtClean="0"/>
              <a:t>and</a:t>
            </a:r>
            <a:r>
              <a:rPr lang="de-DE" sz="3200" b="1" dirty="0" smtClean="0"/>
              <a:t> </a:t>
            </a:r>
            <a:r>
              <a:rPr lang="de-DE" sz="3200" b="1" dirty="0" err="1" smtClean="0"/>
              <a:t>cultural</a:t>
            </a:r>
            <a:r>
              <a:rPr lang="de-DE" sz="3200" b="1" dirty="0" smtClean="0"/>
              <a:t>/imperial </a:t>
            </a:r>
            <a:r>
              <a:rPr lang="de-DE" sz="3000" dirty="0" err="1" smtClean="0"/>
              <a:t>points</a:t>
            </a:r>
            <a:r>
              <a:rPr lang="de-DE" sz="3000" dirty="0" smtClean="0"/>
              <a:t> </a:t>
            </a:r>
            <a:r>
              <a:rPr lang="de-DE" sz="3000" dirty="0" err="1" smtClean="0"/>
              <a:t>of</a:t>
            </a:r>
            <a:r>
              <a:rPr lang="de-DE" sz="3000" dirty="0" smtClean="0"/>
              <a:t> </a:t>
            </a:r>
            <a:r>
              <a:rPr lang="de-DE" sz="3000" dirty="0" err="1" smtClean="0"/>
              <a:t>view</a:t>
            </a:r>
            <a:r>
              <a:rPr lang="de-DE" sz="3000" dirty="0" smtClean="0"/>
              <a:t>.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de-DE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						(</a:t>
            </a:r>
            <a:r>
              <a:rPr lang="de-DE" sz="16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Wojcik</a:t>
            </a:r>
            <a:r>
              <a:rPr lang="de-DE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-Andrews 2000, S. 19)</a:t>
            </a:r>
          </a:p>
          <a:p>
            <a:pPr>
              <a:lnSpc>
                <a:spcPct val="150000"/>
              </a:lnSpc>
              <a:buNone/>
            </a:pPr>
            <a:endParaRPr lang="de-DE" sz="3200" dirty="0" smtClean="0"/>
          </a:p>
          <a:p>
            <a:endParaRPr lang="de-DE" dirty="0"/>
          </a:p>
        </p:txBody>
      </p:sp>
      <p:sp>
        <p:nvSpPr>
          <p:cNvPr id="5" name="Textfeld 4"/>
          <p:cNvSpPr txBox="1"/>
          <p:nvPr/>
        </p:nvSpPr>
        <p:spPr>
          <a:xfrm>
            <a:off x="642910" y="6429396"/>
            <a:ext cx="2357454" cy="338554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de-DE" sz="1600" b="0" dirty="0" smtClean="0">
                <a:solidFill>
                  <a:schemeClr val="bg1"/>
                </a:solidFill>
              </a:rPr>
              <a:t>Fragestellung /</a:t>
            </a:r>
            <a:r>
              <a:rPr lang="de-DE" sz="1600" b="0" baseline="0" dirty="0" smtClean="0">
                <a:solidFill>
                  <a:schemeClr val="bg1"/>
                </a:solidFill>
              </a:rPr>
              <a:t> Methode</a:t>
            </a:r>
            <a:endParaRPr lang="de-DE" sz="1600" b="0" dirty="0">
              <a:solidFill>
                <a:schemeClr val="bg1"/>
              </a:solidFill>
            </a:endParaRPr>
          </a:p>
        </p:txBody>
      </p:sp>
      <p:sp>
        <p:nvSpPr>
          <p:cNvPr id="6" name="Textfeld 5"/>
          <p:cNvSpPr txBox="1"/>
          <p:nvPr/>
        </p:nvSpPr>
        <p:spPr>
          <a:xfrm>
            <a:off x="3071802" y="6429396"/>
            <a:ext cx="1500198" cy="33855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de-DE" sz="1600" b="1" dirty="0" smtClean="0">
                <a:solidFill>
                  <a:schemeClr val="bg1"/>
                </a:solidFill>
              </a:rPr>
              <a:t>Begriffsklärung</a:t>
            </a:r>
            <a:endParaRPr lang="de-DE" sz="16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Kinderfilm</a:t>
            </a:r>
            <a:endParaRPr lang="de-DE" dirty="0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EA6D50-8D02-4595-8DA9-0CBAEB861BB0}" type="slidenum">
              <a:rPr lang="de-DE" smtClean="0"/>
              <a:pPr/>
              <a:t>9</a:t>
            </a:fld>
            <a:endParaRPr lang="de-DE" dirty="0"/>
          </a:p>
        </p:txBody>
      </p:sp>
      <p:sp>
        <p:nvSpPr>
          <p:cNvPr id="4" name="Inhaltsplatzhalter 3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de-DE" sz="2800" dirty="0" smtClean="0"/>
              <a:t>Kinderfilm =  kulturgeprägte genreübergreifende Idee</a:t>
            </a:r>
          </a:p>
          <a:p>
            <a:endParaRPr lang="de-DE" sz="2800" dirty="0" smtClean="0"/>
          </a:p>
          <a:p>
            <a:r>
              <a:rPr lang="de-DE" sz="2800" dirty="0" smtClean="0"/>
              <a:t>Kinderfilm = Kinder</a:t>
            </a:r>
            <a:r>
              <a:rPr lang="de-DE" sz="2800" b="1" dirty="0" smtClean="0"/>
              <a:t>spielfilm</a:t>
            </a:r>
          </a:p>
          <a:p>
            <a:pPr lvl="1"/>
            <a:r>
              <a:rPr lang="de-DE" sz="2800" dirty="0" smtClean="0"/>
              <a:t>Tonfilm</a:t>
            </a:r>
          </a:p>
          <a:p>
            <a:pPr>
              <a:buNone/>
            </a:pPr>
            <a:r>
              <a:rPr lang="de-DE" sz="2800" dirty="0" smtClean="0"/>
              <a:t> </a:t>
            </a:r>
          </a:p>
          <a:p>
            <a:r>
              <a:rPr lang="de-DE" sz="2800" dirty="0" smtClean="0"/>
              <a:t>FSK0 oder FSK6</a:t>
            </a:r>
          </a:p>
          <a:p>
            <a:r>
              <a:rPr lang="de-DE" sz="2800" dirty="0" smtClean="0"/>
              <a:t>Produktionsland: westlicher Kulturkreis (USA, EU)</a:t>
            </a:r>
          </a:p>
          <a:p>
            <a:r>
              <a:rPr lang="de-DE" sz="2800" dirty="0" smtClean="0"/>
              <a:t>Hauptfigur: Kind</a:t>
            </a:r>
          </a:p>
          <a:p>
            <a:r>
              <a:rPr lang="de-DE" dirty="0" smtClean="0"/>
              <a:t>Thema: Kindheit und kindlicher Alltag</a:t>
            </a:r>
            <a:endParaRPr lang="de-DE" dirty="0"/>
          </a:p>
        </p:txBody>
      </p:sp>
      <p:sp>
        <p:nvSpPr>
          <p:cNvPr id="5" name="Textfeld 4"/>
          <p:cNvSpPr txBox="1"/>
          <p:nvPr/>
        </p:nvSpPr>
        <p:spPr>
          <a:xfrm>
            <a:off x="642910" y="6429396"/>
            <a:ext cx="2357454" cy="338554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de-DE" sz="1600" b="0" dirty="0" smtClean="0">
                <a:solidFill>
                  <a:schemeClr val="bg1"/>
                </a:solidFill>
              </a:rPr>
              <a:t>Fragestellung /</a:t>
            </a:r>
            <a:r>
              <a:rPr lang="de-DE" sz="1600" b="0" baseline="0" dirty="0" smtClean="0">
                <a:solidFill>
                  <a:schemeClr val="bg1"/>
                </a:solidFill>
              </a:rPr>
              <a:t> Methode</a:t>
            </a:r>
            <a:endParaRPr lang="de-DE" sz="1600" b="0" dirty="0">
              <a:solidFill>
                <a:schemeClr val="bg1"/>
              </a:solidFill>
            </a:endParaRPr>
          </a:p>
        </p:txBody>
      </p:sp>
      <p:sp>
        <p:nvSpPr>
          <p:cNvPr id="6" name="Textfeld 5"/>
          <p:cNvSpPr txBox="1"/>
          <p:nvPr/>
        </p:nvSpPr>
        <p:spPr>
          <a:xfrm>
            <a:off x="3071802" y="6429396"/>
            <a:ext cx="1500198" cy="33855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de-DE" sz="1600" b="1" dirty="0" smtClean="0">
                <a:solidFill>
                  <a:schemeClr val="bg1"/>
                </a:solidFill>
              </a:rPr>
              <a:t>Begriffsklärung</a:t>
            </a:r>
            <a:endParaRPr lang="de-DE" sz="16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alathea">
  <a:themeElements>
    <a:clrScheme name="Hyperion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Galathea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Galathea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0</TotalTime>
  <Words>697</Words>
  <Application>Microsoft Office PowerPoint</Application>
  <PresentationFormat>Bildschirmpräsentation (4:3)</PresentationFormat>
  <Paragraphs>225</Paragraphs>
  <Slides>21</Slides>
  <Notes>11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21</vt:i4>
      </vt:variant>
    </vt:vector>
  </HeadingPairs>
  <TitlesOfParts>
    <vt:vector size="22" baseType="lpstr">
      <vt:lpstr>Galathea</vt:lpstr>
      <vt:lpstr>Die Darstellung von Angst und Furcht im Kinderfilm</vt:lpstr>
      <vt:lpstr>Gliederung</vt:lpstr>
      <vt:lpstr>Fragestellung</vt:lpstr>
      <vt:lpstr>Methode</vt:lpstr>
      <vt:lpstr>Methode Theoretisches Sampling</vt:lpstr>
      <vt:lpstr>Kinderfilm Kinderfilm als Genre</vt:lpstr>
      <vt:lpstr>Kinderfilm Gemeinsame Merkmale</vt:lpstr>
      <vt:lpstr>Kinderfilm Idee von „Kino für Kinder“</vt:lpstr>
      <vt:lpstr>Kinderfilm</vt:lpstr>
      <vt:lpstr>Angst und Furcht</vt:lpstr>
      <vt:lpstr>Furcht</vt:lpstr>
      <vt:lpstr>Angst</vt:lpstr>
      <vt:lpstr>Angst und Furcht</vt:lpstr>
      <vt:lpstr>Zwischenstand</vt:lpstr>
      <vt:lpstr>Transmedialität</vt:lpstr>
      <vt:lpstr>Mengentheorie der Codes</vt:lpstr>
      <vt:lpstr>Transmedialität</vt:lpstr>
      <vt:lpstr>Gliederung der Arbeit</vt:lpstr>
      <vt:lpstr>Ende des Vortrags</vt:lpstr>
      <vt:lpstr>Diskussion</vt:lpstr>
      <vt:lpstr>Quellen und Verweise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Die Darstellung von Angst und Furcht im Kinderfilm</dc:title>
  <dc:creator>Wolfgang Ruge</dc:creator>
  <cp:lastModifiedBy>Wolfgang Ruge</cp:lastModifiedBy>
  <cp:revision>210</cp:revision>
  <dcterms:created xsi:type="dcterms:W3CDTF">2007-11-24T21:57:10Z</dcterms:created>
  <dcterms:modified xsi:type="dcterms:W3CDTF">2008-01-22T10:47:16Z</dcterms:modified>
</cp:coreProperties>
</file>